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7" r:id="rId3"/>
    <p:sldId id="258" r:id="rId5"/>
    <p:sldId id="259" r:id="rId6"/>
    <p:sldId id="29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334"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94660"/>
  </p:normalViewPr>
  <p:slideViewPr>
    <p:cSldViewPr snapToGrid="0">
      <p:cViewPr varScale="1">
        <p:scale>
          <a:sx n="72" d="100"/>
          <a:sy n="72" d="100"/>
        </p:scale>
        <p:origin x="525" y="51"/>
      </p:cViewPr>
      <p:guideLst>
        <p:guide orient="horz" pos="2129"/>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17.xlsx"/></Relationships>
</file>

<file path=ppt/charts/_rels/chart18.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Workbook18.xlsx"/></Relationships>
</file>

<file path=ppt/charts/_rels/chart19.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Workbook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20.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Workbook20.xlsx"/></Relationships>
</file>

<file path=ppt/charts/_rels/chart21.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Workbook21.xlsx"/></Relationships>
</file>

<file path=ppt/charts/_rels/chart22.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Workbook22.xlsx"/></Relationships>
</file>

<file path=ppt/charts/_rels/chart23.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Workbook23.xlsx"/></Relationships>
</file>

<file path=ppt/charts/_rels/chart3.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0" vertOverflow="ellipsis" vert="horz" wrap="square" anchor="ctr" anchorCtr="1"/>
          <a:lstStyle/>
          <a:p>
            <a:pPr algn="ctr" rtl="0">
              <a:defRPr lang="zh-CN" sz="1800" b="1" i="0" u="none" strike="noStrike" kern="1200" baseline="0">
                <a:solidFill>
                  <a:schemeClr val="bg1"/>
                </a:solidFill>
                <a:latin typeface="黑体" panose="02010609060101010101" pitchFamily="49" charset="-122"/>
                <a:ea typeface="黑体" panose="02010609060101010101" pitchFamily="49" charset="-122"/>
                <a:cs typeface="+mn-cs"/>
              </a:defRPr>
            </a:pPr>
            <a:r>
              <a:rPr lang="en-US" dirty="0" smtClean="0"/>
              <a:t>2018</a:t>
            </a:r>
            <a:r>
              <a:rPr lang="zh-CN" dirty="0" smtClean="0"/>
              <a:t>年</a:t>
            </a:r>
            <a:r>
              <a:rPr lang="en-US" altLang="zh-CN" dirty="0" smtClean="0"/>
              <a:t>7</a:t>
            </a:r>
            <a:r>
              <a:rPr lang="zh-CN" dirty="0" smtClean="0"/>
              <a:t>月</a:t>
            </a:r>
            <a:r>
              <a:rPr lang="zh-CN" dirty="0"/>
              <a:t>国内来深圳游客数量及走势图（每日）</a:t>
            </a:r>
            <a:endParaRPr lang="zh-CN" dirty="0"/>
          </a:p>
        </c:rich>
      </c:tx>
      <c:layout/>
      <c:overlay val="0"/>
      <c:spPr>
        <a:noFill/>
        <a:ln>
          <a:noFill/>
        </a:ln>
        <a:effectLst/>
      </c:spPr>
    </c:title>
    <c:autoTitleDeleted val="0"/>
    <c:plotArea>
      <c:layout>
        <c:manualLayout>
          <c:layoutTarget val="inner"/>
          <c:xMode val="edge"/>
          <c:yMode val="edge"/>
          <c:x val="0.105894952017758"/>
          <c:y val="0.162143891370863"/>
          <c:w val="0.88199639939853"/>
          <c:h val="0.663214234999836"/>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8"/>
            <c:spPr>
              <a:solidFill>
                <a:schemeClr val="accent2"/>
              </a:solidFill>
              <a:ln w="9525" cap="flat" cmpd="sng" algn="ctr">
                <a:solidFill>
                  <a:schemeClr val="accent2"/>
                </a:solidFill>
                <a:prstDash val="solid"/>
                <a:round/>
              </a:ln>
              <a:effectLst/>
            </c:spPr>
          </c:marker>
          <c:dPt>
            <c:idx val="14"/>
            <c:marker>
              <c:symbol val="circle"/>
              <c:size val="10"/>
              <c:spPr>
                <a:solidFill>
                  <a:schemeClr val="accent2"/>
                </a:solidFill>
                <a:ln w="9525" cap="flat" cmpd="sng" algn="ctr">
                  <a:solidFill>
                    <a:schemeClr val="accent2"/>
                  </a:solidFill>
                  <a:prstDash val="solid"/>
                  <a:round/>
                </a:ln>
                <a:effectLst/>
              </c:spPr>
            </c:marker>
            <c:bubble3D val="0"/>
          </c:dPt>
          <c:dPt>
            <c:idx val="15"/>
            <c:marker>
              <c:symbol val="circle"/>
              <c:size val="10"/>
              <c:spPr>
                <a:solidFill>
                  <a:schemeClr val="accent2"/>
                </a:solidFill>
                <a:ln w="9525" cap="flat" cmpd="sng" algn="ctr">
                  <a:solidFill>
                    <a:schemeClr val="accent2"/>
                  </a:solidFill>
                  <a:prstDash val="solid"/>
                  <a:round/>
                </a:ln>
                <a:effectLst/>
              </c:spPr>
            </c:marker>
            <c:bubble3D val="0"/>
          </c:dPt>
          <c:dPt>
            <c:idx val="16"/>
            <c:marker>
              <c:symbol val="circle"/>
              <c:size val="10"/>
              <c:spPr>
                <a:solidFill>
                  <a:schemeClr val="accent2"/>
                </a:solidFill>
                <a:ln w="9525" cap="flat" cmpd="sng" algn="ctr">
                  <a:solidFill>
                    <a:schemeClr val="accent2"/>
                  </a:solidFill>
                  <a:prstDash val="solid"/>
                  <a:round/>
                </a:ln>
                <a:effectLst/>
              </c:spPr>
            </c:marker>
            <c:bubble3D val="0"/>
          </c:dPt>
          <c:dPt>
            <c:idx val="17"/>
            <c:marker>
              <c:symbol val="circle"/>
              <c:size val="10"/>
              <c:spPr>
                <a:solidFill>
                  <a:schemeClr val="accent2"/>
                </a:solidFill>
                <a:ln w="9525" cap="flat" cmpd="sng" algn="ctr">
                  <a:solidFill>
                    <a:schemeClr val="accent2"/>
                  </a:solidFill>
                  <a:prstDash val="solid"/>
                  <a:round/>
                </a:ln>
                <a:effectLst/>
              </c:spPr>
            </c:marker>
            <c:bubble3D val="0"/>
          </c:dPt>
          <c:dPt>
            <c:idx val="19"/>
            <c:marker>
              <c:symbol val="circle"/>
              <c:size val="8"/>
              <c:spPr>
                <a:solidFill>
                  <a:srgbClr val="C00000"/>
                </a:solidFill>
                <a:ln w="9525" cap="flat" cmpd="sng" algn="ctr">
                  <a:solidFill>
                    <a:schemeClr val="accent2"/>
                  </a:solidFill>
                  <a:prstDash val="solid"/>
                  <a:round/>
                </a:ln>
                <a:effectLst/>
              </c:spPr>
            </c:marker>
            <c:bubble3D val="0"/>
          </c:dPt>
          <c:dPt>
            <c:idx val="20"/>
            <c:marker>
              <c:symbol val="circle"/>
              <c:size val="8"/>
              <c:spPr>
                <a:solidFill>
                  <a:srgbClr val="C00000"/>
                </a:solidFill>
                <a:ln w="9525" cap="flat" cmpd="sng" algn="ctr">
                  <a:solidFill>
                    <a:schemeClr val="accent2"/>
                  </a:solidFill>
                  <a:prstDash val="solid"/>
                  <a:round/>
                </a:ln>
                <a:effectLst/>
              </c:spPr>
            </c:marker>
            <c:bubble3D val="0"/>
          </c:dPt>
          <c:dPt>
            <c:idx val="26"/>
            <c:marker>
              <c:symbol val="circle"/>
              <c:size val="8"/>
              <c:spPr>
                <a:solidFill>
                  <a:srgbClr val="C00000"/>
                </a:solidFill>
                <a:ln w="9525" cap="flat" cmpd="sng" algn="ctr">
                  <a:solidFill>
                    <a:schemeClr val="accent2"/>
                  </a:solidFill>
                  <a:prstDash val="solid"/>
                  <a:round/>
                </a:ln>
                <a:effectLst/>
              </c:spPr>
            </c:marker>
            <c:bubble3D val="0"/>
          </c:dPt>
          <c:dLbls>
            <c:delete val="1"/>
          </c:dLbls>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c:formatCode>
                <c:ptCount val="31"/>
                <c:pt idx="0">
                  <c:v>117.215332</c:v>
                </c:pt>
                <c:pt idx="1">
                  <c:v>119.94255</c:v>
                </c:pt>
                <c:pt idx="2">
                  <c:v>121.265066</c:v>
                </c:pt>
                <c:pt idx="3">
                  <c:v>126.896692</c:v>
                </c:pt>
                <c:pt idx="4">
                  <c:v>125.837322</c:v>
                </c:pt>
                <c:pt idx="5">
                  <c:v>144.071304</c:v>
                </c:pt>
                <c:pt idx="6">
                  <c:v>142.0159</c:v>
                </c:pt>
                <c:pt idx="7">
                  <c:v>143.875264</c:v>
                </c:pt>
                <c:pt idx="8">
                  <c:v>148.565898</c:v>
                </c:pt>
                <c:pt idx="9">
                  <c:v>152.832784</c:v>
                </c:pt>
                <c:pt idx="10">
                  <c:v>154.70195</c:v>
                </c:pt>
                <c:pt idx="11">
                  <c:v>154.3815</c:v>
                </c:pt>
                <c:pt idx="12">
                  <c:v>153.209784</c:v>
                </c:pt>
                <c:pt idx="13">
                  <c:v>147.941586</c:v>
                </c:pt>
                <c:pt idx="14">
                  <c:v>146.303144</c:v>
                </c:pt>
                <c:pt idx="15">
                  <c:v>158.4531</c:v>
                </c:pt>
                <c:pt idx="16">
                  <c:v>157.083836</c:v>
                </c:pt>
                <c:pt idx="17">
                  <c:v>160.078724</c:v>
                </c:pt>
                <c:pt idx="18">
                  <c:v>161.886062</c:v>
                </c:pt>
                <c:pt idx="19">
                  <c:v>166.914488</c:v>
                </c:pt>
                <c:pt idx="20">
                  <c:v>163.888686</c:v>
                </c:pt>
                <c:pt idx="21">
                  <c:v>154.767548</c:v>
                </c:pt>
                <c:pt idx="22">
                  <c:v>140.392538</c:v>
                </c:pt>
                <c:pt idx="23">
                  <c:v>138.862672</c:v>
                </c:pt>
                <c:pt idx="24">
                  <c:v>144.674252666667</c:v>
                </c:pt>
                <c:pt idx="25">
                  <c:v>138.319038</c:v>
                </c:pt>
                <c:pt idx="26">
                  <c:v>161.554302</c:v>
                </c:pt>
                <c:pt idx="27">
                  <c:v>159.02237</c:v>
                </c:pt>
                <c:pt idx="28">
                  <c:v>158.476474</c:v>
                </c:pt>
                <c:pt idx="29">
                  <c:v>150.545148</c:v>
                </c:pt>
                <c:pt idx="30">
                  <c:v>146.410966</c:v>
                </c:pt>
              </c:numCache>
            </c:numRef>
          </c:val>
          <c:smooth val="0"/>
        </c:ser>
        <c:dLbls>
          <c:showLegendKey val="0"/>
          <c:showVal val="0"/>
          <c:showCatName val="0"/>
          <c:showSerName val="0"/>
          <c:showPercent val="0"/>
          <c:showBubbleSize val="0"/>
        </c:dLbls>
        <c:marker val="1"/>
        <c:smooth val="0"/>
        <c:axId val="724297664"/>
        <c:axId val="724298208"/>
      </c:lineChart>
      <c:catAx>
        <c:axId val="724297664"/>
        <c:scaling>
          <c:orientation val="minMax"/>
        </c:scaling>
        <c:delete val="0"/>
        <c:axPos val="b"/>
        <c:title>
          <c:tx>
            <c:rich>
              <a:bodyPr rot="0" spcFirstLastPara="0" vertOverflow="ellipsis" vert="horz" wrap="square" anchor="ctr" anchorCtr="1"/>
              <a:lstStyle/>
              <a:p>
                <a:pPr>
                  <a:defRPr lang="zh-CN" sz="100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t>日期</a:t>
                </a:r>
                <a:endParaRPr lang="zh-CN"/>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724298208"/>
        <c:crosses val="autoZero"/>
        <c:auto val="1"/>
        <c:lblAlgn val="ctr"/>
        <c:lblOffset val="100"/>
        <c:noMultiLvlLbl val="0"/>
      </c:catAx>
      <c:valAx>
        <c:axId val="72429820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0" vertOverflow="ellipsis" vert="horz" wrap="square" anchor="ctr" anchorCtr="1"/>
              <a:lstStyle/>
              <a:p>
                <a:pPr>
                  <a:defRPr lang="zh-CN" sz="100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t>数量（万人次）</a:t>
                </a:r>
                <a:endParaRPr lang="zh-CN"/>
              </a:p>
            </c:rich>
          </c:tx>
          <c:layout/>
          <c:overlay val="0"/>
          <c:spPr>
            <a:noFill/>
            <a:ln>
              <a:noFill/>
            </a:ln>
            <a:effectLst/>
          </c:spPr>
        </c:title>
        <c:numFmt formatCode="0.0"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p>
        </c:txPr>
        <c:crossAx val="724297664"/>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latin typeface="黑体" panose="02010609060101010101" pitchFamily="49" charset="-122"/>
          <a:ea typeface="黑体" panose="02010609060101010101" pitchFamily="49" charset="-122"/>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深圳热门景点及周边游客数量统计</a:t>
            </a:r>
            <a:endParaRPr lang="en-US" altLang="zh-CN"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系列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锦绣中华</c:v>
                </c:pt>
                <c:pt idx="1">
                  <c:v>海上田园旅游区</c:v>
                </c:pt>
                <c:pt idx="2">
                  <c:v>深圳野生动物园</c:v>
                </c:pt>
                <c:pt idx="3">
                  <c:v>大梅沙海滨公园</c:v>
                </c:pt>
                <c:pt idx="4">
                  <c:v>深圳欢乐谷</c:v>
                </c:pt>
                <c:pt idx="5">
                  <c:v>求水山公园</c:v>
                </c:pt>
                <c:pt idx="6">
                  <c:v>仙湖植物园</c:v>
                </c:pt>
                <c:pt idx="7">
                  <c:v>大鹏所城</c:v>
                </c:pt>
                <c:pt idx="8">
                  <c:v>青青世界</c:v>
                </c:pt>
                <c:pt idx="9">
                  <c:v>小梅沙度假村</c:v>
                </c:pt>
                <c:pt idx="10">
                  <c:v>龙岗万科中心城</c:v>
                </c:pt>
                <c:pt idx="11">
                  <c:v>宝安壹方城</c:v>
                </c:pt>
                <c:pt idx="12">
                  <c:v>世界之窗</c:v>
                </c:pt>
                <c:pt idx="13">
                  <c:v>东部华侨城</c:v>
                </c:pt>
                <c:pt idx="14">
                  <c:v>欢乐海岸</c:v>
                </c:pt>
                <c:pt idx="15">
                  <c:v>万象天地</c:v>
                </c:pt>
                <c:pt idx="16">
                  <c:v>莲花山公园</c:v>
                </c:pt>
                <c:pt idx="17">
                  <c:v>深圳市博物馆</c:v>
                </c:pt>
              </c:strCache>
            </c:strRef>
          </c:cat>
          <c:val>
            <c:numRef>
              <c:f>Sheet1!$B$2:$B$19</c:f>
              <c:numCache>
                <c:formatCode>0</c:formatCode>
                <c:ptCount val="18"/>
                <c:pt idx="0">
                  <c:v>10.199358</c:v>
                </c:pt>
                <c:pt idx="1">
                  <c:v>25.145146</c:v>
                </c:pt>
                <c:pt idx="2">
                  <c:v>27.259362</c:v>
                </c:pt>
                <c:pt idx="3">
                  <c:v>29.758872</c:v>
                </c:pt>
                <c:pt idx="4">
                  <c:v>33.773168</c:v>
                </c:pt>
                <c:pt idx="5">
                  <c:v>42.613064</c:v>
                </c:pt>
                <c:pt idx="6">
                  <c:v>45.377228</c:v>
                </c:pt>
                <c:pt idx="7">
                  <c:v>64.201592</c:v>
                </c:pt>
                <c:pt idx="8">
                  <c:v>66.468116</c:v>
                </c:pt>
                <c:pt idx="9">
                  <c:v>73.380788</c:v>
                </c:pt>
                <c:pt idx="10">
                  <c:v>75.92403</c:v>
                </c:pt>
                <c:pt idx="11">
                  <c:v>184.382406</c:v>
                </c:pt>
                <c:pt idx="12">
                  <c:v>188.49246</c:v>
                </c:pt>
                <c:pt idx="13">
                  <c:v>225.2952</c:v>
                </c:pt>
                <c:pt idx="14">
                  <c:v>228.5751</c:v>
                </c:pt>
                <c:pt idx="15">
                  <c:v>263.571256</c:v>
                </c:pt>
                <c:pt idx="16">
                  <c:v>282.572056</c:v>
                </c:pt>
                <c:pt idx="17">
                  <c:v>444.951234</c:v>
                </c:pt>
              </c:numCache>
            </c:numRef>
          </c:val>
        </c:ser>
        <c:dLbls>
          <c:showLegendKey val="0"/>
          <c:showVal val="0"/>
          <c:showCatName val="0"/>
          <c:showSerName val="0"/>
          <c:showPercent val="0"/>
          <c:showBubbleSize val="0"/>
        </c:dLbls>
        <c:gapWidth val="182"/>
        <c:axId val="724292224"/>
        <c:axId val="724292768"/>
      </c:barChart>
      <c:catAx>
        <c:axId val="7242922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724292768"/>
        <c:crosses val="autoZero"/>
        <c:auto val="1"/>
        <c:lblAlgn val="ctr"/>
        <c:lblOffset val="100"/>
        <c:noMultiLvlLbl val="0"/>
      </c:catAx>
      <c:valAx>
        <c:axId val="724292768"/>
        <c:scaling>
          <c:orientation val="minMax"/>
        </c:scaling>
        <c:delete val="1"/>
        <c:axPos val="b"/>
        <c:numFmt formatCode="0" sourceLinked="1"/>
        <c:majorTickMark val="none"/>
        <c:minorTickMark val="none"/>
        <c:tickLblPos val="none"/>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724292224"/>
        <c:crosses val="autoZero"/>
        <c:crossBetween val="between"/>
      </c:valAx>
      <c:spPr>
        <a:noFill/>
        <a:ln>
          <a:noFill/>
        </a:ln>
        <a:effectLst/>
      </c:spPr>
    </c:plotArea>
    <c:plotVisOnly val="1"/>
    <c:dispBlanksAs val="gap"/>
    <c:showDLblsOverMax val="0"/>
  </c:chart>
  <c:spPr>
    <a:solidFill>
      <a:schemeClr val="tx1">
        <a:lumMod val="75000"/>
        <a:lumOff val="25000"/>
      </a:schemeClr>
    </a:solid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860" b="0" i="0" u="none" strike="noStrike" kern="1200" spc="0" baseline="0">
                <a:solidFill>
                  <a:prstClr val="white"/>
                </a:solidFill>
                <a:latin typeface="黑体" panose="02010609060101010101" pitchFamily="49" charset="-122"/>
                <a:ea typeface="黑体" panose="02010609060101010101" pitchFamily="49" charset="-122"/>
                <a:cs typeface="+mn-cs"/>
              </a:defRPr>
            </a:pPr>
            <a:r>
              <a:rPr lang="en-US" altLang="zh-CN" dirty="0" smtClean="0">
                <a:solidFill>
                  <a:schemeClr val="bg1"/>
                </a:solidFill>
                <a:latin typeface="黑体" panose="02010609060101010101" pitchFamily="49" charset="-122"/>
                <a:ea typeface="黑体" panose="02010609060101010101" pitchFamily="49" charset="-122"/>
              </a:rPr>
              <a:t>2018</a:t>
            </a:r>
            <a:r>
              <a:rPr lang="zh-CN" altLang="en-US" dirty="0" smtClean="0">
                <a:solidFill>
                  <a:schemeClr val="bg1"/>
                </a:solidFill>
                <a:latin typeface="黑体" panose="02010609060101010101" pitchFamily="49" charset="-122"/>
                <a:ea typeface="黑体" panose="02010609060101010101" pitchFamily="49" charset="-122"/>
              </a:rPr>
              <a:t>年</a:t>
            </a:r>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月</a:t>
            </a:r>
            <a:r>
              <a:rPr lang="zh-CN" altLang="en-US" dirty="0">
                <a:solidFill>
                  <a:schemeClr val="bg1"/>
                </a:solidFill>
                <a:latin typeface="黑体" panose="02010609060101010101" pitchFamily="49" charset="-122"/>
                <a:ea typeface="黑体" panose="02010609060101010101" pitchFamily="49" charset="-122"/>
              </a:rPr>
              <a:t>深圳国内游游客数量及走势</a:t>
            </a:r>
            <a:r>
              <a:rPr lang="zh-CN" altLang="en-US" dirty="0" smtClean="0">
                <a:solidFill>
                  <a:schemeClr val="bg1"/>
                </a:solidFill>
                <a:latin typeface="黑体" panose="02010609060101010101" pitchFamily="49" charset="-122"/>
                <a:ea typeface="黑体" panose="02010609060101010101" pitchFamily="49" charset="-122"/>
              </a:rPr>
              <a:t>图</a:t>
            </a:r>
            <a:r>
              <a:rPr lang="zh-CN" altLang="zh-CN" sz="1800" b="0" i="0" baseline="0" dirty="0" smtClean="0">
                <a:effectLst/>
              </a:rPr>
              <a:t>（每日）</a:t>
            </a:r>
            <a:endParaRPr lang="zh-CN" altLang="zh-CN" dirty="0" smtClean="0">
              <a:effectLst/>
            </a:endParaRPr>
          </a:p>
          <a:p>
            <a:pPr marL="0" marR="0" indent="0" algn="ctr" defTabSz="914400" rtl="0" eaLnBrk="1" fontAlgn="auto" latinLnBrk="0" hangingPunct="1">
              <a:lnSpc>
                <a:spcPct val="100000"/>
              </a:lnSpc>
              <a:spcBef>
                <a:spcPts val="0"/>
              </a:spcBef>
              <a:spcAft>
                <a:spcPts val="0"/>
              </a:spcAft>
              <a:buClrTx/>
              <a:buSzTx/>
              <a:buFontTx/>
              <a:buNone/>
              <a:defRPr lang="zh-CN" sz="1860" b="0" i="0" u="none" strike="noStrike" kern="1200" spc="0" baseline="0">
                <a:solidFill>
                  <a:prstClr val="white"/>
                </a:solidFill>
                <a:latin typeface="黑体" panose="02010609060101010101" pitchFamily="49" charset="-122"/>
                <a:ea typeface="黑体" panose="02010609060101010101" pitchFamily="49" charset="-122"/>
                <a:cs typeface="+mn-cs"/>
              </a:defRPr>
            </a:pP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manualLayout>
          <c:layoutTarget val="inner"/>
          <c:xMode val="edge"/>
          <c:yMode val="edge"/>
          <c:x val="0.105894952017758"/>
          <c:y val="0.131316518287254"/>
          <c:w val="0.88199639939853"/>
          <c:h val="0.694041719797242"/>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10"/>
            <c:spPr>
              <a:solidFill>
                <a:schemeClr val="accent2"/>
              </a:solidFill>
              <a:ln w="9525" cap="flat" cmpd="sng" algn="ctr">
                <a:solidFill>
                  <a:schemeClr val="accent2"/>
                </a:solidFill>
                <a:prstDash val="solid"/>
                <a:round/>
              </a:ln>
              <a:effectLst/>
            </c:spPr>
          </c:marker>
          <c:dPt>
            <c:idx val="0"/>
            <c:marker>
              <c:symbol val="circle"/>
              <c:size val="10"/>
              <c:spPr>
                <a:solidFill>
                  <a:srgbClr val="C00000"/>
                </a:solidFill>
                <a:ln w="15875" cap="flat" cmpd="sng" algn="ctr">
                  <a:solidFill>
                    <a:schemeClr val="accent2"/>
                  </a:solidFill>
                  <a:prstDash val="solid"/>
                  <a:round/>
                </a:ln>
                <a:effectLst/>
              </c:spPr>
            </c:marker>
            <c:bubble3D val="0"/>
          </c:dPt>
          <c:dPt>
            <c:idx val="20"/>
            <c:marker>
              <c:symbol val="circle"/>
              <c:size val="10"/>
              <c:spPr>
                <a:solidFill>
                  <a:srgbClr val="C00000"/>
                </a:solidFill>
                <a:ln w="9525" cap="flat" cmpd="sng" algn="ctr">
                  <a:solidFill>
                    <a:schemeClr val="accent2"/>
                  </a:solidFill>
                  <a:prstDash val="solid"/>
                  <a:round/>
                </a:ln>
                <a:effectLst/>
              </c:spPr>
            </c:marker>
            <c:bubble3D val="0"/>
          </c:dPt>
          <c:dPt>
            <c:idx val="21"/>
            <c:marker>
              <c:symbol val="circle"/>
              <c:size val="10"/>
              <c:spPr>
                <a:solidFill>
                  <a:srgbClr val="C00000"/>
                </a:solidFill>
                <a:ln w="9525" cap="flat" cmpd="sng" algn="ctr">
                  <a:solidFill>
                    <a:schemeClr val="accent2"/>
                  </a:solidFill>
                  <a:prstDash val="solid"/>
                  <a:round/>
                </a:ln>
                <a:effectLst/>
              </c:spPr>
            </c:marker>
            <c:bubble3D val="0"/>
          </c:dPt>
          <c:dPt>
            <c:idx val="26"/>
            <c:marker>
              <c:symbol val="circle"/>
              <c:size val="10"/>
              <c:spPr>
                <a:solidFill>
                  <a:srgbClr val="C00000"/>
                </a:solidFill>
                <a:ln w="9525" cap="flat" cmpd="sng" algn="ctr">
                  <a:solidFill>
                    <a:schemeClr val="accent2"/>
                  </a:solidFill>
                  <a:prstDash val="solid"/>
                  <a:round/>
                </a:ln>
                <a:effectLst/>
              </c:spPr>
            </c:marker>
            <c:bubble3D val="0"/>
          </c:dPt>
          <c:dPt>
            <c:idx val="27"/>
            <c:marker>
              <c:symbol val="circle"/>
              <c:size val="10"/>
              <c:spPr>
                <a:solidFill>
                  <a:srgbClr val="C00000"/>
                </a:solidFill>
                <a:ln w="9525" cap="flat" cmpd="sng" algn="ctr">
                  <a:solidFill>
                    <a:schemeClr val="accent2"/>
                  </a:solidFill>
                  <a:prstDash val="solid"/>
                  <a:round/>
                </a:ln>
                <a:effectLst/>
              </c:spPr>
            </c:marker>
            <c:bubble3D val="0"/>
          </c:dPt>
          <c:dLbls>
            <c:delete val="1"/>
          </c:dLbls>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c:formatCode>
                <c:ptCount val="31"/>
                <c:pt idx="0">
                  <c:v>89.1505263157895</c:v>
                </c:pt>
                <c:pt idx="1">
                  <c:v>75.03</c:v>
                </c:pt>
                <c:pt idx="2">
                  <c:v>73.5421052631579</c:v>
                </c:pt>
                <c:pt idx="3">
                  <c:v>73.3615789473684</c:v>
                </c:pt>
                <c:pt idx="4">
                  <c:v>73.4084210526316</c:v>
                </c:pt>
                <c:pt idx="5">
                  <c:v>75.3115789473684</c:v>
                </c:pt>
                <c:pt idx="6">
                  <c:v>77.9363157894737</c:v>
                </c:pt>
                <c:pt idx="7">
                  <c:v>77.0310526315789</c:v>
                </c:pt>
                <c:pt idx="8">
                  <c:v>76.5578947368421</c:v>
                </c:pt>
                <c:pt idx="9">
                  <c:v>76.9757894736842</c:v>
                </c:pt>
                <c:pt idx="10">
                  <c:v>76.3831578947368</c:v>
                </c:pt>
                <c:pt idx="11">
                  <c:v>77.5973684210526</c:v>
                </c:pt>
                <c:pt idx="12">
                  <c:v>80.4726315789474</c:v>
                </c:pt>
                <c:pt idx="13">
                  <c:v>85.21</c:v>
                </c:pt>
                <c:pt idx="14">
                  <c:v>85.1321052631579</c:v>
                </c:pt>
                <c:pt idx="15">
                  <c:v>83.7847368421053</c:v>
                </c:pt>
                <c:pt idx="16">
                  <c:v>83.6268421052632</c:v>
                </c:pt>
                <c:pt idx="17">
                  <c:v>85.7563157894737</c:v>
                </c:pt>
                <c:pt idx="18">
                  <c:v>86.1136842105263</c:v>
                </c:pt>
                <c:pt idx="19">
                  <c:v>88.5863157894737</c:v>
                </c:pt>
                <c:pt idx="20">
                  <c:v>89.3905263157895</c:v>
                </c:pt>
                <c:pt idx="21">
                  <c:v>93.2321052631579</c:v>
                </c:pt>
                <c:pt idx="22">
                  <c:v>87.1773684210526</c:v>
                </c:pt>
                <c:pt idx="23">
                  <c:v>85.5821052631579</c:v>
                </c:pt>
                <c:pt idx="24">
                  <c:v>81.1536842105263</c:v>
                </c:pt>
                <c:pt idx="25">
                  <c:v>82.2989473684211</c:v>
                </c:pt>
                <c:pt idx="26">
                  <c:v>89.1142105263158</c:v>
                </c:pt>
                <c:pt idx="27">
                  <c:v>90.4026315789474</c:v>
                </c:pt>
                <c:pt idx="28">
                  <c:v>88.2663157894737</c:v>
                </c:pt>
                <c:pt idx="29">
                  <c:v>86.6436842105263</c:v>
                </c:pt>
                <c:pt idx="30">
                  <c:v>80.7105263157895</c:v>
                </c:pt>
              </c:numCache>
            </c:numRef>
          </c:val>
          <c:smooth val="0"/>
        </c:ser>
        <c:dLbls>
          <c:showLegendKey val="0"/>
          <c:showVal val="0"/>
          <c:showCatName val="0"/>
          <c:showSerName val="0"/>
          <c:showPercent val="0"/>
          <c:showBubbleSize val="0"/>
        </c:dLbls>
        <c:marker val="1"/>
        <c:smooth val="0"/>
        <c:axId val="383454912"/>
        <c:axId val="383457088"/>
      </c:lineChart>
      <c:catAx>
        <c:axId val="383454912"/>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383457088"/>
        <c:crosses val="autoZero"/>
        <c:auto val="1"/>
        <c:lblAlgn val="ctr"/>
        <c:lblOffset val="100"/>
        <c:noMultiLvlLbl val="0"/>
      </c:catAx>
      <c:valAx>
        <c:axId val="38345708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p>
        </c:txPr>
        <c:crossAx val="383454912"/>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深圳国内游游客停留天数</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dPt>
          <c:dLbls>
            <c:dLbl>
              <c:idx val="2"/>
              <c:layout>
                <c:manualLayout>
                  <c:x val="-0.0694353321961248"/>
                  <c:y val="-0.0224501695884296"/>
                </c:manualLayout>
              </c:layout>
              <c:showLegendKey val="0"/>
              <c:showVal val="1"/>
              <c:showCatName val="1"/>
              <c:showSerName val="0"/>
              <c:showPercent val="0"/>
              <c:showBubbleSize val="0"/>
              <c:extLst>
                <c:ext xmlns:c15="http://schemas.microsoft.com/office/drawing/2012/chart" uri="{CE6537A1-D6FC-4f65-9D91-7224C49458BB}">
                  <c15:layout/>
                </c:ext>
              </c:extLst>
            </c:dLbl>
            <c:dLbl>
              <c:idx val="3"/>
              <c:layout>
                <c:manualLayout>
                  <c:x val="-0.0495966658543748"/>
                  <c:y val="-0.0224501695884296"/>
                </c:manualLayout>
              </c:layout>
              <c:showLegendKey val="0"/>
              <c:showVal val="1"/>
              <c:showCatName val="1"/>
              <c:showSerName val="0"/>
              <c:showPercent val="0"/>
              <c:showBubbleSize val="0"/>
              <c:extLst>
                <c:ext xmlns:c15="http://schemas.microsoft.com/office/drawing/2012/chart" uri="{CE6537A1-D6FC-4f65-9D91-7224C49458BB}">
                  <c15:layout/>
                </c:ext>
              </c:extLst>
            </c:dLbl>
            <c:dLbl>
              <c:idx val="4"/>
              <c:layout>
                <c:manualLayout>
                  <c:x val="-0.0297579995126249"/>
                  <c:y val="-0.0481075062609205"/>
                </c:manualLayout>
              </c:layout>
              <c:showLegendKey val="0"/>
              <c:showVal val="1"/>
              <c:showCatName val="1"/>
              <c:showSerName val="0"/>
              <c:showPercent val="0"/>
              <c:showBubbleSize val="0"/>
              <c:extLst>
                <c:ext xmlns:c15="http://schemas.microsoft.com/office/drawing/2012/chart" uri="{CE6537A1-D6FC-4f65-9D91-7224C49458BB}">
                  <c15:layout/>
                </c:ext>
              </c:extLst>
            </c:dLbl>
            <c:dLbl>
              <c:idx val="5"/>
              <c:layout>
                <c:manualLayout>
                  <c:x val="0.00793546653669997"/>
                  <c:y val="-0.0898006783537182"/>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0.604918128234183</c:v>
                </c:pt>
                <c:pt idx="1">
                  <c:v>0.195910009441989</c:v>
                </c:pt>
                <c:pt idx="2">
                  <c:v>0.0606756267607607</c:v>
                </c:pt>
                <c:pt idx="3">
                  <c:v>0.0662661190789145</c:v>
                </c:pt>
                <c:pt idx="4">
                  <c:v>0.0476471651238526</c:v>
                </c:pt>
                <c:pt idx="5">
                  <c:v>0.0245829513603</c:v>
                </c:pt>
              </c:numCache>
            </c:numRef>
          </c:val>
        </c:ser>
        <c:dLbls>
          <c:showLegendKey val="0"/>
          <c:showVal val="0"/>
          <c:showCatName val="1"/>
          <c:showSerName val="0"/>
          <c:showPercent val="0"/>
          <c:showBubbleSize val="0"/>
          <c:showLeaderLines val="1"/>
        </c:dLbls>
        <c:firstSliceAng val="0"/>
        <c:holeSize val="55"/>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国内一日游游客年龄分布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133889037264025"/>
                  <c:y val="-0.0740146567033862"/>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0.677834230826331</c:v>
                </c:pt>
                <c:pt idx="1">
                  <c:v>0.16659192224522</c:v>
                </c:pt>
                <c:pt idx="2">
                  <c:v>0.123084585291042</c:v>
                </c:pt>
                <c:pt idx="3">
                  <c:v>0.019182726729159</c:v>
                </c:pt>
                <c:pt idx="4">
                  <c:v>0.0133065349082478</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国内过夜游游客停留天数</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占比</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0.495871927928178</c:v>
                </c:pt>
                <c:pt idx="1">
                  <c:v>0.15357734965052</c:v>
                </c:pt>
                <c:pt idx="2">
                  <c:v>0.16772756184114</c:v>
                </c:pt>
                <c:pt idx="3">
                  <c:v>0.120600737540535</c:v>
                </c:pt>
                <c:pt idx="4">
                  <c:v>0.0622224230396263</c:v>
                </c:pt>
              </c:numCache>
            </c:numRef>
          </c:val>
        </c:ser>
        <c:dLbls>
          <c:showLegendKey val="0"/>
          <c:showVal val="0"/>
          <c:showCatName val="0"/>
          <c:showSerName val="0"/>
          <c:showPercent val="0"/>
          <c:showBubbleSize val="0"/>
        </c:dLbls>
        <c:gapWidth val="100"/>
        <c:axId val="763989280"/>
        <c:axId val="763996352"/>
      </c:barChart>
      <c:catAx>
        <c:axId val="76398928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763996352"/>
        <c:crosses val="autoZero"/>
        <c:auto val="1"/>
        <c:lblAlgn val="ctr"/>
        <c:lblOffset val="100"/>
        <c:noMultiLvlLbl val="0"/>
      </c:catAx>
      <c:valAx>
        <c:axId val="763996352"/>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763989280"/>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国内过夜游游客年龄分布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占比</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0.0647130346776121"/>
                  <c:y val="-0.104293379900226"/>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manualLayout>
                  <c:x val="0.0178518716352033"/>
                  <c:y val="-0.100929077322799"/>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numFmt formatCode="0.0%" sourceLinked="0"/>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0.625943645839143</c:v>
                </c:pt>
                <c:pt idx="1">
                  <c:v>0.221840672234156</c:v>
                </c:pt>
                <c:pt idx="2">
                  <c:v>0.119175188171421</c:v>
                </c:pt>
                <c:pt idx="3">
                  <c:v>0.0201180518051261</c:v>
                </c:pt>
                <c:pt idx="4">
                  <c:v>0.0129224419501538</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en-US" altLang="zh-CN" dirty="0" smtClean="0">
                <a:solidFill>
                  <a:schemeClr val="bg1"/>
                </a:solidFill>
                <a:latin typeface="黑体" panose="02010609060101010101" pitchFamily="49" charset="-122"/>
                <a:ea typeface="黑体" panose="02010609060101010101" pitchFamily="49" charset="-122"/>
              </a:rPr>
              <a:t>2018</a:t>
            </a:r>
            <a:r>
              <a:rPr lang="zh-CN" altLang="en-US" dirty="0" smtClean="0">
                <a:solidFill>
                  <a:schemeClr val="bg1"/>
                </a:solidFill>
                <a:latin typeface="黑体" panose="02010609060101010101" pitchFamily="49" charset="-122"/>
                <a:ea typeface="黑体" panose="02010609060101010101" pitchFamily="49" charset="-122"/>
              </a:rPr>
              <a:t>年</a:t>
            </a:r>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月</a:t>
            </a:r>
            <a:r>
              <a:rPr lang="zh-CN" altLang="en-US" dirty="0">
                <a:solidFill>
                  <a:schemeClr val="bg1"/>
                </a:solidFill>
                <a:latin typeface="黑体" panose="02010609060101010101" pitchFamily="49" charset="-122"/>
                <a:ea typeface="黑体" panose="02010609060101010101" pitchFamily="49" charset="-122"/>
              </a:rPr>
              <a:t>深圳出境游客数量及走势</a:t>
            </a:r>
            <a:r>
              <a:rPr lang="zh-CN" altLang="en-US" dirty="0" smtClean="0">
                <a:solidFill>
                  <a:schemeClr val="bg1"/>
                </a:solidFill>
                <a:latin typeface="黑体" panose="02010609060101010101" pitchFamily="49" charset="-122"/>
                <a:ea typeface="黑体" panose="02010609060101010101" pitchFamily="49" charset="-122"/>
              </a:rPr>
              <a:t>图（每日）</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manualLayout>
          <c:layoutTarget val="inner"/>
          <c:xMode val="edge"/>
          <c:yMode val="edge"/>
          <c:x val="0.105894952017758"/>
          <c:y val="0.131316518287254"/>
          <c:w val="0.88199639939853"/>
          <c:h val="0.694041719797242"/>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8"/>
            <c:spPr>
              <a:solidFill>
                <a:schemeClr val="accent2"/>
              </a:solidFill>
              <a:ln w="9525" cap="flat" cmpd="sng" algn="ctr">
                <a:solidFill>
                  <a:schemeClr val="accent2"/>
                </a:solidFill>
                <a:prstDash val="solid"/>
                <a:round/>
              </a:ln>
              <a:effectLst/>
            </c:spPr>
          </c:marker>
          <c:dPt>
            <c:idx val="6"/>
            <c:marker>
              <c:symbol val="circle"/>
              <c:size val="8"/>
              <c:spPr>
                <a:solidFill>
                  <a:srgbClr val="FF0000"/>
                </a:solidFill>
                <a:ln w="9525" cap="flat" cmpd="sng" algn="ctr">
                  <a:solidFill>
                    <a:schemeClr val="accent2"/>
                  </a:solidFill>
                  <a:prstDash val="solid"/>
                  <a:round/>
                </a:ln>
                <a:effectLst/>
              </c:spPr>
            </c:marker>
            <c:bubble3D val="0"/>
          </c:dPt>
          <c:dPt>
            <c:idx val="13"/>
            <c:marker>
              <c:symbol val="circle"/>
              <c:size val="8"/>
              <c:spPr>
                <a:solidFill>
                  <a:srgbClr val="FF0000"/>
                </a:solidFill>
                <a:ln w="9525" cap="flat" cmpd="sng" algn="ctr">
                  <a:solidFill>
                    <a:schemeClr val="accent2"/>
                  </a:solidFill>
                  <a:prstDash val="solid"/>
                  <a:round/>
                </a:ln>
                <a:effectLst/>
              </c:spPr>
            </c:marker>
            <c:bubble3D val="0"/>
          </c:dPt>
          <c:dPt>
            <c:idx val="14"/>
            <c:marker>
              <c:symbol val="circle"/>
              <c:size val="10"/>
              <c:spPr>
                <a:solidFill>
                  <a:schemeClr val="accent2"/>
                </a:solidFill>
                <a:ln w="9525" cap="flat" cmpd="sng" algn="ctr">
                  <a:solidFill>
                    <a:schemeClr val="accent2"/>
                  </a:solidFill>
                  <a:prstDash val="solid"/>
                  <a:round/>
                </a:ln>
                <a:effectLst/>
              </c:spPr>
            </c:marker>
            <c:bubble3D val="0"/>
          </c:dPt>
          <c:dPt>
            <c:idx val="15"/>
            <c:marker>
              <c:symbol val="circle"/>
              <c:size val="10"/>
              <c:spPr>
                <a:solidFill>
                  <a:schemeClr val="accent2"/>
                </a:solidFill>
                <a:ln w="9525" cap="flat" cmpd="sng" algn="ctr">
                  <a:solidFill>
                    <a:schemeClr val="accent2"/>
                  </a:solidFill>
                  <a:prstDash val="solid"/>
                  <a:round/>
                </a:ln>
                <a:effectLst/>
              </c:spPr>
            </c:marker>
            <c:bubble3D val="0"/>
          </c:dPt>
          <c:dPt>
            <c:idx val="20"/>
            <c:marker>
              <c:symbol val="circle"/>
              <c:size val="8"/>
              <c:spPr>
                <a:solidFill>
                  <a:srgbClr val="FF0000"/>
                </a:solidFill>
                <a:ln w="9525" cap="flat" cmpd="sng" algn="ctr">
                  <a:solidFill>
                    <a:schemeClr val="accent2"/>
                  </a:solidFill>
                  <a:prstDash val="solid"/>
                  <a:round/>
                </a:ln>
                <a:effectLst/>
              </c:spPr>
            </c:marker>
            <c:bubble3D val="0"/>
          </c:dPt>
          <c:dPt>
            <c:idx val="27"/>
            <c:marker>
              <c:symbol val="circle"/>
              <c:size val="8"/>
              <c:spPr>
                <a:solidFill>
                  <a:srgbClr val="FF0000"/>
                </a:solidFill>
                <a:ln w="9525" cap="flat" cmpd="sng" algn="ctr">
                  <a:solidFill>
                    <a:schemeClr val="accent2"/>
                  </a:solidFill>
                  <a:prstDash val="solid"/>
                  <a:round/>
                </a:ln>
                <a:effectLst/>
              </c:spPr>
            </c:marker>
            <c:bubble3D val="0"/>
          </c:dPt>
          <c:dLbls>
            <c:delete val="1"/>
          </c:dLbls>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c:formatCode>
                <c:ptCount val="31"/>
                <c:pt idx="0">
                  <c:v>2.63526315789474</c:v>
                </c:pt>
                <c:pt idx="1">
                  <c:v>2.52105263157895</c:v>
                </c:pt>
                <c:pt idx="2">
                  <c:v>2.85578947368421</c:v>
                </c:pt>
                <c:pt idx="3">
                  <c:v>2.77210526315789</c:v>
                </c:pt>
                <c:pt idx="4">
                  <c:v>2.85473684210526</c:v>
                </c:pt>
                <c:pt idx="5">
                  <c:v>3.24</c:v>
                </c:pt>
                <c:pt idx="6">
                  <c:v>4.69842105263158</c:v>
                </c:pt>
                <c:pt idx="7">
                  <c:v>3.98736842105263</c:v>
                </c:pt>
                <c:pt idx="8">
                  <c:v>4.34368421052632</c:v>
                </c:pt>
                <c:pt idx="9">
                  <c:v>4.35736842105263</c:v>
                </c:pt>
                <c:pt idx="10">
                  <c:v>4.45</c:v>
                </c:pt>
                <c:pt idx="11">
                  <c:v>4.35157894736842</c:v>
                </c:pt>
                <c:pt idx="12">
                  <c:v>4.27105263157895</c:v>
                </c:pt>
                <c:pt idx="13">
                  <c:v>4.43315789473684</c:v>
                </c:pt>
                <c:pt idx="14">
                  <c:v>3.94</c:v>
                </c:pt>
                <c:pt idx="15">
                  <c:v>4.21526315789474</c:v>
                </c:pt>
                <c:pt idx="16">
                  <c:v>4.16368421052632</c:v>
                </c:pt>
                <c:pt idx="17">
                  <c:v>4.07105263157895</c:v>
                </c:pt>
                <c:pt idx="18">
                  <c:v>4.17052631578947</c:v>
                </c:pt>
                <c:pt idx="19">
                  <c:v>4.23315789473684</c:v>
                </c:pt>
                <c:pt idx="20">
                  <c:v>4.61157894736842</c:v>
                </c:pt>
                <c:pt idx="21">
                  <c:v>2.99684210526316</c:v>
                </c:pt>
                <c:pt idx="22">
                  <c:v>3.02894736842105</c:v>
                </c:pt>
                <c:pt idx="23">
                  <c:v>2.65578947368421</c:v>
                </c:pt>
                <c:pt idx="24">
                  <c:v>2.89385964912281</c:v>
                </c:pt>
                <c:pt idx="25">
                  <c:v>2.85953216374269</c:v>
                </c:pt>
                <c:pt idx="26">
                  <c:v>3.94473684210526</c:v>
                </c:pt>
                <c:pt idx="27">
                  <c:v>4.29842105263158</c:v>
                </c:pt>
                <c:pt idx="28">
                  <c:v>3.83052631578947</c:v>
                </c:pt>
                <c:pt idx="29">
                  <c:v>3.90263157894737</c:v>
                </c:pt>
                <c:pt idx="30">
                  <c:v>3.72736842105263</c:v>
                </c:pt>
              </c:numCache>
            </c:numRef>
          </c:val>
          <c:smooth val="0"/>
        </c:ser>
        <c:dLbls>
          <c:showLegendKey val="0"/>
          <c:showVal val="0"/>
          <c:showCatName val="0"/>
          <c:showSerName val="0"/>
          <c:showPercent val="0"/>
          <c:showBubbleSize val="0"/>
        </c:dLbls>
        <c:marker val="1"/>
        <c:smooth val="0"/>
        <c:axId val="763993632"/>
        <c:axId val="763990912"/>
      </c:lineChart>
      <c:catAx>
        <c:axId val="763993632"/>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日期</a:t>
                </a:r>
                <a:endParaRPr lang="zh-CN" altLang="en-US" dirty="0">
                  <a:solidFill>
                    <a:schemeClr val="bg1"/>
                  </a:solidFill>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763990912"/>
        <c:crosses val="autoZero"/>
        <c:auto val="1"/>
        <c:lblAlgn val="ctr"/>
        <c:lblOffset val="100"/>
        <c:noMultiLvlLbl val="0"/>
      </c:catAx>
      <c:valAx>
        <c:axId val="763990912"/>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_);[Red]\(#,##0\)" sourceLinked="0"/>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p>
        </c:txPr>
        <c:crossAx val="763993632"/>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深圳出境游类型分布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港澳一日游</c:v>
                </c:pt>
                <c:pt idx="1">
                  <c:v>港澳多日游</c:v>
                </c:pt>
                <c:pt idx="2">
                  <c:v>出国游</c:v>
                </c:pt>
              </c:strCache>
            </c:strRef>
          </c:cat>
          <c:val>
            <c:numRef>
              <c:f>Sheet1!$B$2:$B$4</c:f>
              <c:numCache>
                <c:formatCode>0.0%</c:formatCode>
                <c:ptCount val="3"/>
                <c:pt idx="0">
                  <c:v>0.437248012435434</c:v>
                </c:pt>
                <c:pt idx="1">
                  <c:v>0.404418789164332</c:v>
                </c:pt>
                <c:pt idx="2">
                  <c:v>0.158333198400233</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港澳一日游游客年龄分布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占比</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0.0781019384040146"/>
                  <c:y val="-0.0672860515485328"/>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0.486413123981632</c:v>
                </c:pt>
                <c:pt idx="1">
                  <c:v>0.200085172567027</c:v>
                </c:pt>
                <c:pt idx="2">
                  <c:v>0.163386905643608</c:v>
                </c:pt>
                <c:pt idx="3">
                  <c:v>0.0775477707006369</c:v>
                </c:pt>
                <c:pt idx="4">
                  <c:v>0.0725670271070952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港澳过夜游游客年龄分布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0.0490926469968092"/>
                  <c:y val="-6.16781680746943e-17"/>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0.493752126999379</c:v>
                </c:pt>
                <c:pt idx="1">
                  <c:v>0.184081036174004</c:v>
                </c:pt>
                <c:pt idx="2">
                  <c:v>0.176453866634637</c:v>
                </c:pt>
                <c:pt idx="3">
                  <c:v>0.0764798910976318</c:v>
                </c:pt>
                <c:pt idx="4">
                  <c:v>0.0692330790943487</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80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t>游客年龄特征分布</a:t>
            </a:r>
            <a:endParaRPr lang="zh-CN"/>
          </a:p>
        </c:rich>
      </c:tx>
      <c:layout>
        <c:manualLayout>
          <c:xMode val="edge"/>
          <c:yMode val="edge"/>
          <c:x val="0.317925304830816"/>
          <c:y val="0.0176646252665342"/>
        </c:manualLayout>
      </c:layout>
      <c:overlay val="0"/>
      <c:spPr>
        <a:noFill/>
        <a:ln>
          <a:noFill/>
        </a:ln>
        <a:effectLst/>
      </c:spPr>
    </c:title>
    <c:autoTitleDeleted val="0"/>
    <c:plotArea>
      <c:layout>
        <c:manualLayout>
          <c:layoutTarget val="inner"/>
          <c:xMode val="edge"/>
          <c:yMode val="edge"/>
          <c:x val="0.328833027527031"/>
          <c:y val="0.293531737713427"/>
          <c:w val="0.342333944945939"/>
          <c:h val="0.628334630456451"/>
        </c:manualLayout>
      </c:layout>
      <c:pieChart>
        <c:varyColors val="1"/>
        <c:ser>
          <c:idx val="0"/>
          <c:order val="0"/>
          <c:tx>
            <c:strRef>
              <c:f>Sheet1!$B$1</c:f>
              <c:strCache>
                <c:ptCount val="1"/>
                <c:pt idx="0">
                  <c:v>年龄</c:v>
                </c:pt>
              </c:strCache>
            </c:strRef>
          </c:tx>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1"/>
              <c:layout>
                <c:manualLayout>
                  <c:x val="0.115732776496817"/>
                  <c:y val="-1.58952637019805e-16"/>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dLbl>
              <c:idx val="4"/>
              <c:layout>
                <c:manualLayout>
                  <c:x val="0.00944757359157684"/>
                  <c:y val="-0.00433512199784268"/>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0.277755488919514</c:v>
                </c:pt>
                <c:pt idx="1">
                  <c:v>0.258195104798887</c:v>
                </c:pt>
                <c:pt idx="2">
                  <c:v>0.171613992404073</c:v>
                </c:pt>
                <c:pt idx="3">
                  <c:v>0.14762392520262</c:v>
                </c:pt>
                <c:pt idx="4">
                  <c:v>0.144811488674906</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latin typeface="黑体" panose="02010609060101010101" pitchFamily="49" charset="-122"/>
          <a:ea typeface="黑体" panose="02010609060101010101" pitchFamily="49" charset="-122"/>
        </a:defRPr>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港澳过夜游游客停留天数</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停留天数</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2"/>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3"/>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0.850039036694493</c:v>
                </c:pt>
                <c:pt idx="1">
                  <c:v>0.0748703781554661</c:v>
                </c:pt>
                <c:pt idx="2">
                  <c:v>0.0566332352411267</c:v>
                </c:pt>
                <c:pt idx="3">
                  <c:v>0.0168558444938242</c:v>
                </c:pt>
                <c:pt idx="4">
                  <c:v>0.00160150541509018</c:v>
                </c:pt>
              </c:numCache>
            </c:numRef>
          </c:val>
        </c:ser>
        <c:dLbls>
          <c:showLegendKey val="0"/>
          <c:showVal val="0"/>
          <c:showCatName val="0"/>
          <c:showSerName val="0"/>
          <c:showPercent val="0"/>
          <c:showBubbleSize val="0"/>
        </c:dLbls>
        <c:gapWidth val="100"/>
        <c:axId val="763984384"/>
        <c:axId val="763997984"/>
      </c:barChart>
      <c:catAx>
        <c:axId val="76398438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763997984"/>
        <c:crosses val="autoZero"/>
        <c:auto val="1"/>
        <c:lblAlgn val="ctr"/>
        <c:lblOffset val="100"/>
        <c:noMultiLvlLbl val="0"/>
      </c:catAx>
      <c:valAx>
        <c:axId val="763997984"/>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763984384"/>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出国游游客年龄分布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2"/>
              <c:layout>
                <c:manualLayout>
                  <c:x val="-0.0825649063128154"/>
                  <c:y val="-0.0134572103097066"/>
                </c:manualLayout>
              </c:layout>
              <c:showLegendKey val="0"/>
              <c:showVal val="1"/>
              <c:showCatName val="1"/>
              <c:showSerName val="0"/>
              <c:showPercent val="0"/>
              <c:showBubbleSize val="0"/>
              <c:extLst>
                <c:ext xmlns:c15="http://schemas.microsoft.com/office/drawing/2012/chart" uri="{CE6537A1-D6FC-4f65-9D91-7224C49458BB}">
                  <c15:layout/>
                </c:ext>
              </c:extLst>
            </c:dLbl>
            <c:dLbl>
              <c:idx val="3"/>
              <c:layout>
                <c:manualLayout>
                  <c:x val="-0.0870278742216162"/>
                  <c:y val="-0.0672860515485329"/>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中年</c:v>
                </c:pt>
                <c:pt idx="2">
                  <c:v>青年</c:v>
                </c:pt>
                <c:pt idx="3">
                  <c:v>老年</c:v>
                </c:pt>
                <c:pt idx="4">
                  <c:v>少年</c:v>
                </c:pt>
              </c:strCache>
            </c:strRef>
          </c:cat>
          <c:val>
            <c:numRef>
              <c:f>Sheet1!$B$2:$B$6</c:f>
              <c:numCache>
                <c:formatCode>0.0%</c:formatCode>
                <c:ptCount val="5"/>
                <c:pt idx="0">
                  <c:v>0.704463874827428</c:v>
                </c:pt>
                <c:pt idx="1">
                  <c:v>0.164861686352713</c:v>
                </c:pt>
                <c:pt idx="2">
                  <c:v>0.0811065091782993</c:v>
                </c:pt>
                <c:pt idx="3">
                  <c:v>0.0281331492560209</c:v>
                </c:pt>
                <c:pt idx="4">
                  <c:v>0.0214347803855397</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en-US" altLang="zh-CN" dirty="0">
                <a:latin typeface="黑体" panose="02010609060101010101" pitchFamily="49" charset="-122"/>
                <a:ea typeface="黑体" panose="02010609060101010101" pitchFamily="49" charset="-122"/>
              </a:rPr>
              <a:t>TOP15</a:t>
            </a:r>
            <a:r>
              <a:rPr lang="zh-CN" altLang="en-US" dirty="0">
                <a:latin typeface="黑体" panose="02010609060101010101" pitchFamily="49" charset="-122"/>
                <a:ea typeface="黑体" panose="02010609060101010101" pitchFamily="49" charset="-122"/>
              </a:rPr>
              <a:t>出国游人数与占比（按目的国家）</a:t>
            </a:r>
            <a:endParaRPr lang="zh-CN"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areaChart>
        <c:grouping val="stacked"/>
        <c:varyColors val="0"/>
        <c:ser>
          <c:idx val="0"/>
          <c:order val="0"/>
          <c:tx>
            <c:strRef>
              <c:f>Sheet1!$B$1</c:f>
              <c:strCache>
                <c:ptCount val="1"/>
                <c:pt idx="0">
                  <c:v>万人次</c:v>
                </c:pt>
              </c:strCache>
            </c:strRef>
          </c:tx>
          <c:spPr>
            <a:solidFill>
              <a:schemeClr val="accent1"/>
            </a:solidFill>
            <a:ln>
              <a:noFill/>
            </a:ln>
            <a:effectLst/>
          </c:spPr>
          <c:dLbls>
            <c:dLbl>
              <c:idx val="0"/>
              <c:layout>
                <c:manualLayout>
                  <c:x val="0.00170661652564019"/>
                  <c:y val="-0.33072069085531"/>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10281698824443"/>
                  <c:y val="-0.25197766922309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367605662748145"/>
                  <c:y val="-0.209981391019245"/>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511970485028174"/>
                  <c:y val="-0.19948232146828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0.133863136774769"/>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148356382980263"/>
                  <c:y val="-0.107615462897363"/>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551408494122217"/>
                  <c:y val="-0.107615462897363"/>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0223240840468115"/>
                  <c:y val="-0.0839925564076979"/>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
                  <c:y val="-0.0813677890199573"/>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00328182126317989"/>
                  <c:y val="-0.0761182542444762"/>
                </c:manualLayout>
              </c:layout>
              <c:numFmt formatCode="General" sourceLinked="1"/>
              <c:spPr>
                <a:noFill/>
                <a:ln>
                  <a:noFill/>
                </a:ln>
                <a:effectLst/>
              </c:spPr>
              <c:txPr>
                <a:bodyPr rot="0" spcFirstLastPara="1" vertOverflow="overflow" horzOverflow="overflow" vert="horz" wrap="square" lIns="38100" tIns="19050" rIns="38100" bIns="19050" anchor="ctr" anchorCtr="1">
                  <a:no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0"/>
              <c:showSerName val="0"/>
              <c:showPercent val="0"/>
              <c:showBubbleSize val="0"/>
              <c:extLst>
                <c:ext xmlns:c15="http://schemas.microsoft.com/office/drawing/2012/chart" uri="{CE6537A1-D6FC-4f65-9D91-7224C49458BB}">
                  <c15:layout>
                    <c:manualLayout>
                      <c:w val="0.0618267859484327"/>
                      <c:h val="0.114466105779366"/>
                    </c:manualLayout>
                  </c15:layout>
                </c:ext>
              </c:extLst>
            </c:dLbl>
            <c:dLbl>
              <c:idx val="10"/>
              <c:layout>
                <c:manualLayout>
                  <c:x val="0.00367605662748145"/>
                  <c:y val="-0.065619184693514"/>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0.00183802831374072"/>
                  <c:y val="-0.0682439520812545"/>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0.00367605662748145"/>
                  <c:y val="-0.0734934868567357"/>
                </c:manualLayout>
              </c:layout>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0.00183802831374072"/>
                  <c:y val="-0.0708687194689951"/>
                </c:manualLayout>
              </c:layout>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0.00367605662748145"/>
                  <c:y val="-0.0656191846935141"/>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overflow" horzOverflow="overflow"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Sheet1!$A$2:$A$16</c:f>
              <c:strCache>
                <c:ptCount val="15"/>
                <c:pt idx="0">
                  <c:v>日本</c:v>
                </c:pt>
                <c:pt idx="1">
                  <c:v>美国</c:v>
                </c:pt>
                <c:pt idx="2">
                  <c:v>加拿大</c:v>
                </c:pt>
                <c:pt idx="3">
                  <c:v>泰国</c:v>
                </c:pt>
                <c:pt idx="4">
                  <c:v>马来西亚</c:v>
                </c:pt>
                <c:pt idx="5">
                  <c:v>韩国</c:v>
                </c:pt>
                <c:pt idx="6">
                  <c:v>越南</c:v>
                </c:pt>
                <c:pt idx="7">
                  <c:v>哈萨克斯坦</c:v>
                </c:pt>
                <c:pt idx="8">
                  <c:v>俄罗斯</c:v>
                </c:pt>
                <c:pt idx="9">
                  <c:v>英国</c:v>
                </c:pt>
                <c:pt idx="10">
                  <c:v>新加坡</c:v>
                </c:pt>
                <c:pt idx="11">
                  <c:v>印度尼西亚</c:v>
                </c:pt>
                <c:pt idx="12">
                  <c:v>菲律宾</c:v>
                </c:pt>
                <c:pt idx="13">
                  <c:v>法国</c:v>
                </c:pt>
                <c:pt idx="14">
                  <c:v>柬埔寨</c:v>
                </c:pt>
              </c:strCache>
            </c:strRef>
          </c:cat>
          <c:val>
            <c:numRef>
              <c:f>Sheet1!$B$2:$B$16</c:f>
              <c:numCache>
                <c:formatCode>0.0</c:formatCode>
                <c:ptCount val="15"/>
                <c:pt idx="0">
                  <c:v>1.09315789473684</c:v>
                </c:pt>
                <c:pt idx="1">
                  <c:v>0.916315789473684</c:v>
                </c:pt>
                <c:pt idx="2">
                  <c:v>0.916315789473684</c:v>
                </c:pt>
                <c:pt idx="3">
                  <c:v>0.90578947368421</c:v>
                </c:pt>
                <c:pt idx="4">
                  <c:v>0.621578947368421</c:v>
                </c:pt>
                <c:pt idx="5">
                  <c:v>0.452105263157895</c:v>
                </c:pt>
                <c:pt idx="6">
                  <c:v>0.399473684210526</c:v>
                </c:pt>
                <c:pt idx="7">
                  <c:v>0.34</c:v>
                </c:pt>
                <c:pt idx="8">
                  <c:v>0.34</c:v>
                </c:pt>
                <c:pt idx="9">
                  <c:v>0.322105263157895</c:v>
                </c:pt>
                <c:pt idx="10">
                  <c:v>0.309473684210526</c:v>
                </c:pt>
                <c:pt idx="11">
                  <c:v>0.286315789473684</c:v>
                </c:pt>
                <c:pt idx="12">
                  <c:v>0.282105263157895</c:v>
                </c:pt>
                <c:pt idx="13">
                  <c:v>0.27</c:v>
                </c:pt>
                <c:pt idx="14">
                  <c:v>0.261052631578947</c:v>
                </c:pt>
              </c:numCache>
            </c:numRef>
          </c:val>
        </c:ser>
        <c:dLbls>
          <c:showLegendKey val="0"/>
          <c:showVal val="0"/>
          <c:showCatName val="0"/>
          <c:showSerName val="0"/>
          <c:showPercent val="0"/>
          <c:showBubbleSize val="0"/>
        </c:dLbls>
        <c:axId val="763987648"/>
        <c:axId val="763998528"/>
      </c:areaChart>
      <c:barChart>
        <c:barDir val="col"/>
        <c:grouping val="clustered"/>
        <c:varyColors val="0"/>
        <c:ser>
          <c:idx val="1"/>
          <c:order val="1"/>
          <c:tx>
            <c:strRef>
              <c:f>Sheet1!$C$1</c:f>
              <c:strCache>
                <c:ptCount val="1"/>
                <c:pt idx="0">
                  <c:v>占比</c:v>
                </c:pt>
              </c:strCache>
            </c:strRef>
          </c:tx>
          <c:spPr>
            <a:solidFill>
              <a:schemeClr val="accent2"/>
            </a:solidFill>
            <a:ln>
              <a:noFill/>
            </a:ln>
            <a:effectLst/>
          </c:spPr>
          <c:invertIfNegative val="0"/>
          <c:dLbls>
            <c:delete val="1"/>
          </c:dLbls>
          <c:cat>
            <c:strRef>
              <c:f>Sheet1!$A$2:$A$16</c:f>
              <c:strCache>
                <c:ptCount val="15"/>
                <c:pt idx="0">
                  <c:v>日本</c:v>
                </c:pt>
                <c:pt idx="1">
                  <c:v>美国</c:v>
                </c:pt>
                <c:pt idx="2">
                  <c:v>加拿大</c:v>
                </c:pt>
                <c:pt idx="3">
                  <c:v>泰国</c:v>
                </c:pt>
                <c:pt idx="4">
                  <c:v>马来西亚</c:v>
                </c:pt>
                <c:pt idx="5">
                  <c:v>韩国</c:v>
                </c:pt>
                <c:pt idx="6">
                  <c:v>越南</c:v>
                </c:pt>
                <c:pt idx="7">
                  <c:v>哈萨克斯坦</c:v>
                </c:pt>
                <c:pt idx="8">
                  <c:v>俄罗斯</c:v>
                </c:pt>
                <c:pt idx="9">
                  <c:v>英国</c:v>
                </c:pt>
                <c:pt idx="10">
                  <c:v>新加坡</c:v>
                </c:pt>
                <c:pt idx="11">
                  <c:v>印度尼西亚</c:v>
                </c:pt>
                <c:pt idx="12">
                  <c:v>菲律宾</c:v>
                </c:pt>
                <c:pt idx="13">
                  <c:v>法国</c:v>
                </c:pt>
                <c:pt idx="14">
                  <c:v>柬埔寨</c:v>
                </c:pt>
              </c:strCache>
            </c:strRef>
          </c:cat>
          <c:val>
            <c:numRef>
              <c:f>Sheet1!$C$2:$C$16</c:f>
              <c:numCache>
                <c:formatCode>0.0%</c:formatCode>
                <c:ptCount val="15"/>
                <c:pt idx="0">
                  <c:v>0.106202382778545</c:v>
                </c:pt>
                <c:pt idx="1">
                  <c:v>0.0890218336145626</c:v>
                </c:pt>
                <c:pt idx="2">
                  <c:v>0.0890218336145626</c:v>
                </c:pt>
                <c:pt idx="3">
                  <c:v>0.0879991818786112</c:v>
                </c:pt>
                <c:pt idx="4">
                  <c:v>0.0603875850079255</c:v>
                </c:pt>
                <c:pt idx="5">
                  <c:v>0.0439228920591093</c:v>
                </c:pt>
                <c:pt idx="6">
                  <c:v>0.0388096333793527</c:v>
                </c:pt>
                <c:pt idx="7">
                  <c:v>0.0330316510712277</c:v>
                </c:pt>
                <c:pt idx="8">
                  <c:v>0.0330316510712277</c:v>
                </c:pt>
                <c:pt idx="9">
                  <c:v>0.0312931431201104</c:v>
                </c:pt>
                <c:pt idx="10">
                  <c:v>0.0300659610369689</c:v>
                </c:pt>
                <c:pt idx="11">
                  <c:v>0.027816127217876</c:v>
                </c:pt>
                <c:pt idx="12">
                  <c:v>0.0274070665234954</c:v>
                </c:pt>
                <c:pt idx="13">
                  <c:v>0.0262310170271514</c:v>
                </c:pt>
                <c:pt idx="14">
                  <c:v>0.0253617630515928</c:v>
                </c:pt>
              </c:numCache>
            </c:numRef>
          </c:val>
        </c:ser>
        <c:dLbls>
          <c:showLegendKey val="0"/>
          <c:showVal val="0"/>
          <c:showCatName val="0"/>
          <c:showSerName val="0"/>
          <c:showPercent val="0"/>
          <c:showBubbleSize val="0"/>
        </c:dLbls>
        <c:gapWidth val="219"/>
        <c:axId val="763986560"/>
        <c:axId val="763988192"/>
      </c:barChart>
      <c:catAx>
        <c:axId val="763987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763998528"/>
        <c:crosses val="autoZero"/>
        <c:auto val="1"/>
        <c:lblAlgn val="ctr"/>
        <c:lblOffset val="100"/>
        <c:noMultiLvlLbl val="0"/>
      </c:catAx>
      <c:valAx>
        <c:axId val="76399852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p>
        </c:txPr>
        <c:crossAx val="763987648"/>
        <c:crosses val="autoZero"/>
        <c:crossBetween val="between"/>
      </c:valAx>
      <c:catAx>
        <c:axId val="76398656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763988192"/>
        <c:crosses val="autoZero"/>
        <c:auto val="1"/>
        <c:lblAlgn val="ctr"/>
        <c:lblOffset val="100"/>
        <c:noMultiLvlLbl val="0"/>
      </c:catAx>
      <c:valAx>
        <c:axId val="763988192"/>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763986560"/>
        <c:crosses val="max"/>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a:noFill/>
    </a:ln>
    <a:effectLst/>
  </c:spPr>
  <c:txPr>
    <a:bodyPr/>
    <a:lstStyle/>
    <a:p>
      <a:pPr>
        <a:defRPr lang="zh-CN">
          <a:solidFill>
            <a:schemeClr val="bg1"/>
          </a:solidFill>
        </a:defRPr>
      </a:pP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出国游游客停留天数分析</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Lbls>
            <c:dLbl>
              <c:idx val="5"/>
              <c:layout>
                <c:manualLayout>
                  <c:x val="0.00396773326834991"/>
                  <c:y val="-0.102629346689964"/>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0.494268754477536</c:v>
                </c:pt>
                <c:pt idx="1">
                  <c:v>0.134223723262716</c:v>
                </c:pt>
                <c:pt idx="2">
                  <c:v>0.0899600859686828</c:v>
                </c:pt>
                <c:pt idx="3">
                  <c:v>0.153822536076144</c:v>
                </c:pt>
                <c:pt idx="4">
                  <c:v>0.10265070105414</c:v>
                </c:pt>
                <c:pt idx="5">
                  <c:v>0.0250741991607819</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来深圳游客停留天数分析</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Lbls>
            <c:dLbl>
              <c:idx val="0"/>
              <c:layout>
                <c:manualLayout>
                  <c:x val="0.0257902662442749"/>
                  <c:y val="0"/>
                </c:manualLayout>
              </c:layout>
              <c:showLegendKey val="0"/>
              <c:showVal val="1"/>
              <c:showCatName val="1"/>
              <c:showSerName val="0"/>
              <c:showPercent val="0"/>
              <c:showBubbleSize val="0"/>
              <c:extLst>
                <c:ext xmlns:c15="http://schemas.microsoft.com/office/drawing/2012/chart" uri="{CE6537A1-D6FC-4f65-9D91-7224C49458BB}">
                  <c15:layout/>
                </c:ext>
              </c:extLst>
            </c:dLbl>
            <c:dLbl>
              <c:idx val="5"/>
              <c:layout>
                <c:manualLayout>
                  <c:x val="-0.029757999512625"/>
                  <c:y val="0.00962150125218409"/>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0.15146132346543</c:v>
                </c:pt>
                <c:pt idx="1">
                  <c:v>0.143552047176742</c:v>
                </c:pt>
                <c:pt idx="2">
                  <c:v>0.0982461033623584</c:v>
                </c:pt>
                <c:pt idx="3">
                  <c:v>0.154869375156247</c:v>
                </c:pt>
                <c:pt idx="4">
                  <c:v>0.214842858804604</c:v>
                </c:pt>
                <c:pt idx="5">
                  <c:v>0.237028292034618</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t>深圳一日游游客年龄分布</a:t>
            </a:r>
            <a:endParaRPr lang="zh-CN"/>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156203876808029"/>
                  <c:y val="-0.111021985055079"/>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0.349948446390611</c:v>
                </c:pt>
                <c:pt idx="1">
                  <c:v>0.225668181451733</c:v>
                </c:pt>
                <c:pt idx="2">
                  <c:v>0.169981797120635</c:v>
                </c:pt>
                <c:pt idx="3">
                  <c:v>0.128921362712526</c:v>
                </c:pt>
                <c:pt idx="4">
                  <c:v>0.125480212324495</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latin typeface="黑体" panose="02010609060101010101" pitchFamily="49" charset="-122"/>
          <a:ea typeface="黑体" panose="02010609060101010101" pitchFamily="49" charset="-122"/>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深圳过夜游游客停留天数</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停留天数</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bevelB w="152400" h="50800" prst="softRound"/>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dLbl>
              <c:idx val="0"/>
              <c:layout/>
              <c:dLblPos val="outEnd"/>
              <c:showLegendKey val="0"/>
              <c:showVal val="1"/>
              <c:showCatName val="0"/>
              <c:showSerName val="0"/>
              <c:showPercent val="0"/>
              <c:showBubbleSize val="0"/>
              <c:extLst>
                <c:ext xmlns:c15="http://schemas.microsoft.com/office/drawing/2012/chart" uri="{CE6537A1-D6FC-4f65-9D91-7224C49458BB}"/>
              </c:extLst>
            </c:dLbl>
            <c:dLbl>
              <c:idx val="1"/>
              <c:layout/>
              <c:dLblPos val="outEnd"/>
              <c:showLegendKey val="0"/>
              <c:showVal val="1"/>
              <c:showCatName val="0"/>
              <c:showSerName val="0"/>
              <c:showPercent val="0"/>
              <c:showBubbleSize val="0"/>
              <c:extLst>
                <c:ext xmlns:c15="http://schemas.microsoft.com/office/drawing/2012/chart" uri="{CE6537A1-D6FC-4f65-9D91-7224C49458BB}"/>
              </c:extLst>
            </c:dLbl>
            <c:dLbl>
              <c:idx val="2"/>
              <c:layout/>
              <c:dLblPos val="outEnd"/>
              <c:showLegendKey val="0"/>
              <c:showVal val="1"/>
              <c:showCatName val="0"/>
              <c:showSerName val="0"/>
              <c:showPercent val="0"/>
              <c:showBubbleSize val="0"/>
              <c:extLst>
                <c:ext xmlns:c15="http://schemas.microsoft.com/office/drawing/2012/chart" uri="{CE6537A1-D6FC-4f65-9D91-7224C49458BB}"/>
              </c:extLst>
            </c:dLbl>
            <c:dLbl>
              <c:idx val="3"/>
              <c:layout/>
              <c:dLblPos val="outEnd"/>
              <c:showLegendKey val="0"/>
              <c:showVal val="1"/>
              <c:showCatName val="0"/>
              <c:showSerName val="0"/>
              <c:showPercent val="0"/>
              <c:showBubbleSize val="0"/>
              <c:extLst>
                <c:ext xmlns:c15="http://schemas.microsoft.com/office/drawing/2012/chart" uri="{CE6537A1-D6FC-4f65-9D91-7224C49458BB}"/>
              </c:extLst>
            </c:dLbl>
            <c:dLbl>
              <c:idx val="4"/>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0.169175608780743</c:v>
                </c:pt>
                <c:pt idx="1">
                  <c:v>0.115782705113213</c:v>
                </c:pt>
                <c:pt idx="2">
                  <c:v>0.182513042055706</c:v>
                </c:pt>
                <c:pt idx="3">
                  <c:v>0.253191592494077</c:v>
                </c:pt>
                <c:pt idx="4">
                  <c:v>0.279337051556261</c:v>
                </c:pt>
              </c:numCache>
            </c:numRef>
          </c:val>
        </c:ser>
        <c:dLbls>
          <c:showLegendKey val="0"/>
          <c:showVal val="0"/>
          <c:showCatName val="0"/>
          <c:showSerName val="0"/>
          <c:showPercent val="0"/>
          <c:showBubbleSize val="0"/>
        </c:dLbls>
        <c:gapWidth val="100"/>
        <c:axId val="724290592"/>
        <c:axId val="724286784"/>
      </c:barChart>
      <c:catAx>
        <c:axId val="72429059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724286784"/>
        <c:crosses val="autoZero"/>
        <c:auto val="1"/>
        <c:lblAlgn val="ctr"/>
        <c:lblOffset val="100"/>
        <c:noMultiLvlLbl val="0"/>
      </c:catAx>
      <c:valAx>
        <c:axId val="724286784"/>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724290592"/>
        <c:crosses val="autoZero"/>
        <c:crossBetween val="between"/>
      </c:valAx>
      <c:spPr>
        <a:noFill/>
        <a:ln w="28575">
          <a:noFill/>
        </a:ln>
        <a:effectLst/>
      </c:spPr>
    </c:plotArea>
    <c:plotVisOnly val="1"/>
    <c:dispBlanksAs val="gap"/>
    <c:showDLblsOverMax val="0"/>
  </c:chart>
  <c:spPr>
    <a:noFill/>
    <a:ln w="28575">
      <a:solidFill>
        <a:schemeClr val="bg1">
          <a:alpha val="94000"/>
        </a:schemeClr>
      </a:solidFill>
    </a:ln>
    <a:effectLst/>
  </c:spPr>
  <c:txPr>
    <a:bodyPr/>
    <a:lstStyle/>
    <a:p>
      <a:pPr>
        <a:defRPr lang="zh-CN">
          <a:solidFill>
            <a:schemeClr val="bg1"/>
          </a:solidFill>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深圳过夜游游客年龄分布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133889037264025"/>
                  <c:y val="-0.0302787231968398"/>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0.267093821338219</c:v>
                </c:pt>
                <c:pt idx="1">
                  <c:v>0.262998776186195</c:v>
                </c:pt>
                <c:pt idx="2">
                  <c:v>0.17185503978805</c:v>
                </c:pt>
                <c:pt idx="3">
                  <c:v>0.150385974454693</c:v>
                </c:pt>
                <c:pt idx="4">
                  <c:v>0.147666388232843</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港澳一日游游客年龄分布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26777807452805"/>
                  <c:y val="-0.0639217489711062"/>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0.42521398288137</c:v>
                </c:pt>
                <c:pt idx="1">
                  <c:v>0.298584113270938</c:v>
                </c:pt>
                <c:pt idx="2">
                  <c:v>0.146836253099752</c:v>
                </c:pt>
                <c:pt idx="3">
                  <c:v>0.0683625309975202</c:v>
                </c:pt>
                <c:pt idx="4">
                  <c:v>0.06100311975042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港澳过夜游游客停留天数</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占比</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0.176128720363208</c:v>
                </c:pt>
                <c:pt idx="1">
                  <c:v>0.135530519589709</c:v>
                </c:pt>
                <c:pt idx="2">
                  <c:v>0.210126954767109</c:v>
                </c:pt>
                <c:pt idx="3">
                  <c:v>0.235812174205482</c:v>
                </c:pt>
                <c:pt idx="4">
                  <c:v>0.242401631074491</c:v>
                </c:pt>
              </c:numCache>
            </c:numRef>
          </c:val>
        </c:ser>
        <c:dLbls>
          <c:showLegendKey val="0"/>
          <c:showVal val="0"/>
          <c:showCatName val="0"/>
          <c:showSerName val="0"/>
          <c:showPercent val="0"/>
          <c:showBubbleSize val="0"/>
        </c:dLbls>
        <c:gapWidth val="100"/>
        <c:axId val="724290048"/>
        <c:axId val="724291680"/>
      </c:barChart>
      <c:catAx>
        <c:axId val="724290048"/>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724291680"/>
        <c:crosses val="autoZero"/>
        <c:auto val="1"/>
        <c:lblAlgn val="ctr"/>
        <c:lblOffset val="100"/>
        <c:noMultiLvlLbl val="0"/>
      </c:catAx>
      <c:valAx>
        <c:axId val="724291680"/>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724290048"/>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港澳过夜游游客年龄分布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一日游游客年龄分布</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0.00892593581760175"/>
                  <c:y val="-0.0403716309291198"/>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0.305468734870931</c:v>
                </c:pt>
                <c:pt idx="1">
                  <c:v>0.270485485776254</c:v>
                </c:pt>
                <c:pt idx="2">
                  <c:v>0.171006409884002</c:v>
                </c:pt>
                <c:pt idx="3">
                  <c:v>0.129313116055694</c:v>
                </c:pt>
                <c:pt idx="4">
                  <c:v>0.123726253413118</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4C2A6-243A-4CFB-B339-47422C382E1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97DBA-12B7-4E05-A01E-39188892D4A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97DBA-12B7-4E05-A01E-39188892D4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a:defRPr>
                <a:solidFill>
                  <a:schemeClr val="bg1"/>
                </a:solidFill>
              </a:defRPr>
            </a:lvl1pPr>
          </a:lstStyle>
          <a:p>
            <a:fld id="{091724DE-F2C0-4355-A5F3-6327789F68F2}"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C9663-38A9-4B57-9670-14B0C1740D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5.xml"/><Relationship Id="rId1" Type="http://schemas.openxmlformats.org/officeDocument/2006/relationships/chart" Target="../charts/chart4.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5.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emf"/><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6.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3.png"/><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image" Target="../media/image8.e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7.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8.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9.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0.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emf"/><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3.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4.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emf"/><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6.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7.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8.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9.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20.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21.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22.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3.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24" y="4493623"/>
            <a:ext cx="12192000" cy="236437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6476" y="-7014"/>
            <a:ext cx="12192000" cy="4500637"/>
          </a:xfrm>
          <a:prstGeom prst="rect">
            <a:avLst/>
          </a:prstGeom>
          <a:ln>
            <a:solidFill>
              <a:schemeClr val="accent1"/>
            </a:solidFill>
          </a:ln>
        </p:spPr>
      </p:pic>
      <p:sp>
        <p:nvSpPr>
          <p:cNvPr id="6" name="标题 1"/>
          <p:cNvSpPr txBox="1"/>
          <p:nvPr/>
        </p:nvSpPr>
        <p:spPr>
          <a:xfrm>
            <a:off x="4655609" y="4584455"/>
            <a:ext cx="7099664" cy="811113"/>
          </a:xfrm>
          <a:prstGeom prst="rect">
            <a:avLst/>
          </a:prstGeom>
        </p:spPr>
        <p:txBody>
          <a:bodyPr anchor="ctr"/>
          <a:lstStyle>
            <a:lvl1pPr marL="685800" indent="-685800" algn="l" rtl="0" eaLnBrk="0" fontAlgn="base" hangingPunct="0">
              <a:lnSpc>
                <a:spcPct val="90000"/>
              </a:lnSpc>
              <a:spcBef>
                <a:spcPct val="0"/>
              </a:spcBef>
              <a:spcAft>
                <a:spcPct val="0"/>
              </a:spcAft>
              <a:defRPr sz="3300">
                <a:solidFill>
                  <a:schemeClr val="tx1"/>
                </a:solidFill>
                <a:latin typeface="+mj-lt"/>
                <a:ea typeface="+mj-ea"/>
                <a:cs typeface="+mj-cs"/>
                <a:sym typeface="Arial Black" panose="020B0A04020102020204" pitchFamily="34" charset="0"/>
              </a:defRPr>
            </a:lvl1pPr>
            <a:lvl2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2pPr>
            <a:lvl3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3pPr>
            <a:lvl4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4pPr>
            <a:lvl5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5pPr>
            <a:lvl6pPr marL="10287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6pPr>
            <a:lvl7pPr marL="13716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7pPr>
            <a:lvl8pPr marL="17145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8pPr>
            <a:lvl9pPr marL="20574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9pPr>
          </a:lstStyle>
          <a:p>
            <a:pPr marL="0" indent="0" algn="ctr"/>
            <a:r>
              <a:rPr lang="zh-CN" altLang="en-US" sz="3600" b="1" kern="0" dirty="0">
                <a:solidFill>
                  <a:schemeClr val="bg1"/>
                </a:solidFill>
                <a:latin typeface="黑体" panose="02010609060101010101" pitchFamily="49" charset="-122"/>
                <a:ea typeface="黑体" panose="02010609060101010101" pitchFamily="49" charset="-122"/>
              </a:rPr>
              <a:t>深圳市旅游游客大数据分析月报</a:t>
            </a:r>
            <a:endParaRPr lang="zh-CN" altLang="en-US" sz="3600" b="1" kern="0" dirty="0">
              <a:solidFill>
                <a:schemeClr val="bg1"/>
              </a:solidFill>
              <a:latin typeface="黑体" panose="02010609060101010101" pitchFamily="49" charset="-122"/>
              <a:ea typeface="黑体" panose="02010609060101010101" pitchFamily="49" charset="-122"/>
            </a:endParaRPr>
          </a:p>
        </p:txBody>
      </p:sp>
      <p:sp>
        <p:nvSpPr>
          <p:cNvPr id="7" name="副标题 2"/>
          <p:cNvSpPr txBox="1"/>
          <p:nvPr/>
        </p:nvSpPr>
        <p:spPr>
          <a:xfrm>
            <a:off x="4918166" y="5486400"/>
            <a:ext cx="6574550" cy="869950"/>
          </a:xfrm>
          <a:prstGeom prst="rect">
            <a:avLst/>
          </a:prstGeom>
        </p:spPr>
        <p:txBody>
          <a:bodyPr/>
          <a:lstStyle>
            <a:lvl1pPr marL="171450" indent="-171450"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sym typeface="Arial" panose="020B0604020202020204" pitchFamily="34" charset="0"/>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sym typeface="Arial" panose="020B0604020202020204" pitchFamily="34" charset="0"/>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sym typeface="Arial" panose="020B0604020202020204" pitchFamily="34" charset="0"/>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5pPr>
            <a:lvl6pPr marL="18859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6pPr>
            <a:lvl7pPr marL="22288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7pPr>
            <a:lvl8pPr marL="25717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8pPr>
            <a:lvl9pPr marL="29146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9pPr>
          </a:lstStyle>
          <a:p>
            <a:pPr marL="0" indent="0" algn="ctr">
              <a:buNone/>
            </a:pPr>
            <a:r>
              <a:rPr lang="zh-CN" altLang="en-US" sz="2000" b="1" kern="0" dirty="0">
                <a:solidFill>
                  <a:schemeClr val="bg1"/>
                </a:solidFill>
                <a:latin typeface="黑体" panose="02010609060101010101" pitchFamily="49" charset="-122"/>
                <a:ea typeface="黑体" panose="02010609060101010101" pitchFamily="49" charset="-122"/>
              </a:rPr>
              <a:t>深圳市文体旅游局、广东联通联合出品</a:t>
            </a:r>
            <a:endParaRPr lang="en-US" altLang="zh-CN" sz="2000" b="1" kern="0" dirty="0">
              <a:solidFill>
                <a:schemeClr val="bg1"/>
              </a:solidFill>
              <a:latin typeface="黑体" panose="02010609060101010101" pitchFamily="49" charset="-122"/>
              <a:ea typeface="黑体" panose="02010609060101010101" pitchFamily="49" charset="-122"/>
            </a:endParaRPr>
          </a:p>
          <a:p>
            <a:pPr marL="0" indent="0" algn="ctr">
              <a:buNone/>
            </a:pPr>
            <a:r>
              <a:rPr lang="en-US" altLang="zh-CN" sz="2000" b="1" kern="0" dirty="0">
                <a:solidFill>
                  <a:schemeClr val="bg1"/>
                </a:solidFill>
                <a:latin typeface="黑体" panose="02010609060101010101" pitchFamily="49" charset="-122"/>
                <a:ea typeface="黑体" panose="02010609060101010101" pitchFamily="49" charset="-122"/>
              </a:rPr>
              <a:t>2018</a:t>
            </a:r>
            <a:r>
              <a:rPr lang="zh-CN" altLang="en-US" sz="2000" b="1" kern="0" dirty="0" smtClean="0">
                <a:solidFill>
                  <a:schemeClr val="bg1"/>
                </a:solidFill>
                <a:latin typeface="黑体" panose="02010609060101010101" pitchFamily="49" charset="-122"/>
                <a:ea typeface="黑体" panose="02010609060101010101" pitchFamily="49" charset="-122"/>
              </a:rPr>
              <a:t>年</a:t>
            </a:r>
            <a:r>
              <a:rPr lang="en-US" altLang="zh-CN" sz="2000" b="1" kern="0" dirty="0">
                <a:solidFill>
                  <a:schemeClr val="bg1"/>
                </a:solidFill>
                <a:latin typeface="黑体" panose="02010609060101010101" pitchFamily="49" charset="-122"/>
                <a:ea typeface="黑体" panose="02010609060101010101" pitchFamily="49" charset="-122"/>
              </a:rPr>
              <a:t>7</a:t>
            </a:r>
            <a:r>
              <a:rPr lang="zh-CN" altLang="en-US" sz="2000" b="1" kern="0" dirty="0" smtClean="0">
                <a:solidFill>
                  <a:schemeClr val="bg1"/>
                </a:solidFill>
                <a:latin typeface="黑体" panose="02010609060101010101" pitchFamily="49" charset="-122"/>
                <a:ea typeface="黑体" panose="02010609060101010101" pitchFamily="49" charset="-122"/>
              </a:rPr>
              <a:t>月</a:t>
            </a:r>
            <a:endParaRPr lang="en-US" altLang="zh-CN" sz="2000" b="1" kern="0"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72128" y="4680590"/>
            <a:ext cx="1464515" cy="1374093"/>
          </a:xfrm>
          <a:prstGeom prst="rect">
            <a:avLst/>
          </a:prstGeom>
        </p:spPr>
      </p:pic>
      <p:pic>
        <p:nvPicPr>
          <p:cNvPr id="4" name="图片 3"/>
          <p:cNvPicPr>
            <a:picLocks noChangeAspect="1"/>
          </p:cNvPicPr>
          <p:nvPr/>
        </p:nvPicPr>
        <p:blipFill>
          <a:blip r:embed="rId3"/>
          <a:stretch>
            <a:fillRect/>
          </a:stretch>
        </p:blipFill>
        <p:spPr>
          <a:xfrm>
            <a:off x="1692317" y="4680591"/>
            <a:ext cx="1527961" cy="1370299"/>
          </a:xfrm>
          <a:prstGeom prst="rect">
            <a:avLst/>
          </a:prstGeom>
        </p:spPr>
      </p:pic>
      <p:sp>
        <p:nvSpPr>
          <p:cNvPr id="9" name="灯片编号占位符 8"/>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87795" cy="200054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22.6%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；交通工具特征是汽车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59.1%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37.3%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，一日游游客以汽车为主要交通工具。</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0" name="图表 9"/>
          <p:cNvGraphicFramePr/>
          <p:nvPr/>
        </p:nvGraphicFramePr>
        <p:xfrm>
          <a:off x="5893520" y="2831910"/>
          <a:ext cx="5691280" cy="3524440"/>
        </p:xfrm>
        <a:graphic>
          <a:graphicData uri="http://schemas.openxmlformats.org/drawingml/2006/chart">
            <c:chart xmlns:c="http://schemas.openxmlformats.org/drawingml/2006/chart" xmlns:r="http://schemas.openxmlformats.org/officeDocument/2006/relationships" r:id="rId1"/>
          </a:graphicData>
        </a:graphic>
      </p:graphicFrame>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3043336" y="2812482"/>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758975" y="2812482"/>
            <a:ext cx="1148668" cy="1211781"/>
          </a:xfrm>
          <a:prstGeom prst="rect">
            <a:avLst/>
          </a:prstGeom>
          <a:noFill/>
          <a:ln w="9525">
            <a:noFill/>
            <a:miter lim="800000"/>
            <a:headEnd/>
            <a:tailEnd/>
          </a:ln>
        </p:spPr>
      </p:pic>
      <p:sp>
        <p:nvSpPr>
          <p:cNvPr id="11" name="文本框 10"/>
          <p:cNvSpPr txBox="1"/>
          <p:nvPr/>
        </p:nvSpPr>
        <p:spPr>
          <a:xfrm>
            <a:off x="1907643" y="3418372"/>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43%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464036" y="3418372"/>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57%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1523401" y="4267267"/>
            <a:ext cx="1013170" cy="668705"/>
          </a:xfrm>
          <a:prstGeom prst="rect">
            <a:avLst/>
          </a:prstGeom>
        </p:spPr>
      </p:pic>
      <p:pic>
        <p:nvPicPr>
          <p:cNvPr id="15" name="图片 14"/>
          <p:cNvPicPr>
            <a:picLocks noChangeAspect="1"/>
          </p:cNvPicPr>
          <p:nvPr/>
        </p:nvPicPr>
        <p:blipFill>
          <a:blip r:embed="rId5"/>
          <a:stretch>
            <a:fillRect/>
          </a:stretch>
        </p:blipFill>
        <p:spPr>
          <a:xfrm>
            <a:off x="1523401" y="5072400"/>
            <a:ext cx="1013169" cy="680235"/>
          </a:xfrm>
          <a:prstGeom prst="rect">
            <a:avLst/>
          </a:prstGeom>
        </p:spPr>
      </p:pic>
      <p:pic>
        <p:nvPicPr>
          <p:cNvPr id="17" name="图片 16"/>
          <p:cNvPicPr>
            <a:picLocks noChangeAspect="1"/>
          </p:cNvPicPr>
          <p:nvPr/>
        </p:nvPicPr>
        <p:blipFill>
          <a:blip r:embed="rId6"/>
          <a:stretch>
            <a:fillRect/>
          </a:stretch>
        </p:blipFill>
        <p:spPr>
          <a:xfrm>
            <a:off x="1523401" y="5889064"/>
            <a:ext cx="1013169" cy="680235"/>
          </a:xfrm>
          <a:prstGeom prst="rect">
            <a:avLst/>
          </a:prstGeom>
        </p:spPr>
      </p:pic>
      <p:sp>
        <p:nvSpPr>
          <p:cNvPr id="20" name="文本框 19"/>
          <p:cNvSpPr txBox="1"/>
          <p:nvPr/>
        </p:nvSpPr>
        <p:spPr>
          <a:xfrm>
            <a:off x="2773429" y="4320919"/>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59.1%</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773429" y="5212462"/>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3.7%</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773429" y="6029126"/>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37.3%</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8" name="图片 17"/>
          <p:cNvPicPr>
            <a:picLocks noChangeAspect="1"/>
          </p:cNvPicPr>
          <p:nvPr/>
        </p:nvPicPr>
        <p:blipFill>
          <a:blip r:embed="rId7"/>
          <a:stretch>
            <a:fillRect/>
          </a:stretch>
        </p:blipFill>
        <p:spPr>
          <a:xfrm>
            <a:off x="10367319" y="62776"/>
            <a:ext cx="833521" cy="763300"/>
          </a:xfrm>
          <a:prstGeom prst="rect">
            <a:avLst/>
          </a:prstGeom>
        </p:spPr>
      </p:pic>
      <p:pic>
        <p:nvPicPr>
          <p:cNvPr id="19" name="图片 18"/>
          <p:cNvPicPr>
            <a:picLocks noChangeAspect="1"/>
          </p:cNvPicPr>
          <p:nvPr/>
        </p:nvPicPr>
        <p:blipFill>
          <a:blip r:embed="rId8"/>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17"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：在深圳过夜游游客来源分析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17" name="矩形 16"/>
          <p:cNvSpPr/>
          <p:nvPr/>
        </p:nvSpPr>
        <p:spPr>
          <a:xfrm>
            <a:off x="375568" y="751109"/>
            <a:ext cx="1127053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游客来源</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个省份分别是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36.2%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以广东省</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内游客为主，主要来自广州、东莞、佛山、惠州和汕头。</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4289894" y="2526665"/>
            <a:ext cx="1994452"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36.2%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9.5%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四川</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2.1%</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0304244" y="2549921"/>
            <a:ext cx="1724561"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40.4%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12.7%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揭</a:t>
            </a:r>
            <a:r>
              <a:rPr lang="zh-CN" altLang="en-US" dirty="0">
                <a:solidFill>
                  <a:schemeClr val="bg1"/>
                </a:solidFill>
                <a:latin typeface="黑体" panose="02010609060101010101" pitchFamily="49" charset="-122"/>
                <a:ea typeface="黑体" panose="02010609060101010101" pitchFamily="49" charset="-122"/>
              </a:rPr>
              <a:t>阳	</a:t>
            </a:r>
            <a:r>
              <a:rPr lang="en-US" altLang="zh-CN" dirty="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a:solidFill>
                  <a:schemeClr val="bg1"/>
                </a:solidFill>
                <a:latin typeface="黑体" panose="02010609060101010101" pitchFamily="49" charset="-122"/>
                <a:ea typeface="黑体" panose="02010609060101010101" pitchFamily="49" charset="-122"/>
              </a:rPr>
              <a:t>3.1%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茂</a:t>
            </a:r>
            <a:r>
              <a:rPr lang="zh-CN" altLang="en-US" dirty="0">
                <a:solidFill>
                  <a:schemeClr val="bg1"/>
                </a:solidFill>
                <a:latin typeface="黑体" panose="02010609060101010101" pitchFamily="49" charset="-122"/>
                <a:ea typeface="黑体" panose="02010609060101010101" pitchFamily="49" charset="-122"/>
              </a:rPr>
              <a:t>名	</a:t>
            </a:r>
            <a:r>
              <a:rPr lang="en-US" altLang="zh-CN" dirty="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9" name="图片 8" descr="N]E%QVMN5~)QSMNU3$3K[LC"/>
          <p:cNvPicPr>
            <a:picLocks noChangeAspect="1"/>
          </p:cNvPicPr>
          <p:nvPr/>
        </p:nvPicPr>
        <p:blipFill>
          <a:blip r:embed="rId3"/>
          <a:stretch>
            <a:fillRect/>
          </a:stretch>
        </p:blipFill>
        <p:spPr>
          <a:xfrm>
            <a:off x="5946775" y="4625340"/>
            <a:ext cx="601980" cy="701675"/>
          </a:xfrm>
          <a:prstGeom prst="rect">
            <a:avLst/>
          </a:prstGeom>
        </p:spPr>
      </p:pic>
      <p:pic>
        <p:nvPicPr>
          <p:cNvPr id="12" name="图片 11" descr="8~2_U%DY8YZ9D4(C8K$8P{L"/>
          <p:cNvPicPr>
            <a:picLocks noChangeAspect="1"/>
          </p:cNvPicPr>
          <p:nvPr/>
        </p:nvPicPr>
        <p:blipFill>
          <a:blip r:embed="rId4"/>
          <a:stretch>
            <a:fillRect/>
          </a:stretch>
        </p:blipFill>
        <p:spPr>
          <a:xfrm>
            <a:off x="12700" y="2588895"/>
            <a:ext cx="4342765" cy="2736850"/>
          </a:xfrm>
          <a:prstGeom prst="rect">
            <a:avLst/>
          </a:prstGeom>
        </p:spPr>
      </p:pic>
      <p:pic>
        <p:nvPicPr>
          <p:cNvPr id="16" name="图片 15" descr="EQ_AEY5S2(XU4GDCVS{ICVU"/>
          <p:cNvPicPr>
            <a:picLocks noChangeAspect="1"/>
          </p:cNvPicPr>
          <p:nvPr/>
        </p:nvPicPr>
        <p:blipFill>
          <a:blip r:embed="rId5"/>
          <a:stretch>
            <a:fillRect/>
          </a:stretch>
        </p:blipFill>
        <p:spPr>
          <a:xfrm>
            <a:off x="5863590" y="2550160"/>
            <a:ext cx="4503420" cy="277685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0379" y="615660"/>
            <a:ext cx="1105116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；各停留时段来源省份仍以广东游客为主，其余</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是湖南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、上海、湖北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、北京等地游客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290951" y="2545308"/>
          <a:ext cx="6072344" cy="364202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0" name="表格 29"/>
          <p:cNvGraphicFramePr>
            <a:graphicFrameLocks noGrp="1"/>
          </p:cNvGraphicFramePr>
          <p:nvPr/>
        </p:nvGraphicFramePr>
        <p:xfrm>
          <a:off x="6706263" y="2549674"/>
          <a:ext cx="5255346" cy="3646409"/>
        </p:xfrm>
        <a:graphic>
          <a:graphicData uri="http://schemas.openxmlformats.org/drawingml/2006/table">
            <a:tbl>
              <a:tblPr firstRow="1" bandRow="1">
                <a:tableStyleId>{7DF18680-E054-41AD-8BC1-D1AEF772440D}</a:tableStyleId>
              </a:tblPr>
              <a:tblGrid>
                <a:gridCol w="1177923"/>
                <a:gridCol w="4077423"/>
              </a:tblGrid>
              <a:tr h="664169">
                <a:tc>
                  <a:txBody>
                    <a:bodyPr/>
                    <a:lstStyle/>
                    <a:p>
                      <a:pPr algn="ctr"/>
                      <a:r>
                        <a:rPr lang="zh-CN" altLang="en-US" dirty="0">
                          <a:latin typeface="黑体" panose="02010609060101010101" pitchFamily="49" charset="-122"/>
                          <a:ea typeface="黑体" panose="02010609060101010101" pitchFamily="49" charset="-122"/>
                        </a:rPr>
                        <a:t>停留天数</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dirty="0" smtClean="0">
                          <a:latin typeface="黑体" panose="02010609060101010101" pitchFamily="49" charset="-122"/>
                          <a:ea typeface="黑体" panose="02010609060101010101" pitchFamily="49" charset="-122"/>
                        </a:rPr>
                        <a:t>主要来源</a:t>
                      </a:r>
                      <a:r>
                        <a:rPr lang="zh-CN" altLang="en-US" dirty="0">
                          <a:latin typeface="黑体" panose="02010609060101010101" pitchFamily="49" charset="-122"/>
                          <a:ea typeface="黑体" panose="02010609060101010101" pitchFamily="49" charset="-122"/>
                        </a:rPr>
                        <a:t>省份</a:t>
                      </a:r>
                      <a:endParaRPr lang="zh-CN" altLang="en-US"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47%</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7%</a:t>
                      </a:r>
                      <a:r>
                        <a:rPr lang="zh-CN" altLang="en-US" dirty="0">
                          <a:latin typeface="黑体" panose="02010609060101010101" pitchFamily="49" charset="-122"/>
                          <a:ea typeface="黑体" panose="02010609060101010101" pitchFamily="49" charset="-122"/>
                        </a:rPr>
                        <a:t>、上海</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5%</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38%</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6%</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4-6</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33%</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7%</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6%</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7-15</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35%</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6%</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天以上</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34%</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7%</a:t>
                      </a:r>
                      <a:endParaRPr lang="en-US" altLang="zh-CN" dirty="0">
                        <a:latin typeface="黑体" panose="02010609060101010101" pitchFamily="49" charset="-122"/>
                        <a:ea typeface="黑体" panose="02010609060101010101" pitchFamily="49" charset="-122"/>
                      </a:endParaRPr>
                    </a:p>
                  </a:txBody>
                  <a:tcPr anchor="ctr"/>
                </a:tc>
              </a:tr>
            </a:tbl>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00707" y="607488"/>
            <a:ext cx="1104539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交通工具特征是汽车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63.7%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1" name="文本框 10"/>
          <p:cNvSpPr txBox="1"/>
          <p:nvPr/>
        </p:nvSpPr>
        <p:spPr>
          <a:xfrm>
            <a:off x="1745673" y="316242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46%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02066" y="316242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54%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0" name="文本框 19"/>
          <p:cNvSpPr txBox="1"/>
          <p:nvPr/>
        </p:nvSpPr>
        <p:spPr>
          <a:xfrm>
            <a:off x="2162569" y="4134818"/>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63.7%</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162569" y="5026361"/>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a:solidFill>
                  <a:schemeClr val="bg1"/>
                </a:solidFill>
                <a:latin typeface="黑体" panose="02010609060101010101" pitchFamily="49" charset="-122"/>
                <a:ea typeface="黑体" panose="02010609060101010101" pitchFamily="49" charset="-122"/>
              </a:rPr>
              <a:t>5</a:t>
            </a:r>
            <a:r>
              <a:rPr lang="en-US" altLang="zh-CN" sz="2000" dirty="0" smtClean="0">
                <a:solidFill>
                  <a:schemeClr val="bg1"/>
                </a:solidFill>
                <a:latin typeface="黑体" panose="02010609060101010101" pitchFamily="49" charset="-122"/>
                <a:ea typeface="黑体" panose="02010609060101010101" pitchFamily="49" charset="-122"/>
              </a:rPr>
              <a:t>.9%</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162569" y="5843025"/>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30.3%</a:t>
            </a:r>
            <a:endParaRPr lang="zh-CN" altLang="en-US" sz="20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859520" y="2495066"/>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9" name="图片 18"/>
          <p:cNvPicPr>
            <a:picLocks noChangeAspect="1"/>
          </p:cNvPicPr>
          <p:nvPr/>
        </p:nvPicPr>
        <p:blipFill>
          <a:blip r:embed="rId2"/>
          <a:stretch>
            <a:fillRect/>
          </a:stretch>
        </p:blipFill>
        <p:spPr>
          <a:xfrm>
            <a:off x="10367319" y="62776"/>
            <a:ext cx="833521" cy="763300"/>
          </a:xfrm>
          <a:prstGeom prst="rect">
            <a:avLst/>
          </a:prstGeom>
        </p:spPr>
      </p:pic>
      <p:pic>
        <p:nvPicPr>
          <p:cNvPr id="23" name="图片 22"/>
          <p:cNvPicPr>
            <a:picLocks noChangeAspect="1"/>
          </p:cNvPicPr>
          <p:nvPr/>
        </p:nvPicPr>
        <p:blipFill>
          <a:blip r:embed="rId3"/>
          <a:stretch>
            <a:fillRect/>
          </a:stretch>
        </p:blipFill>
        <p:spPr>
          <a:xfrm>
            <a:off x="11200841" y="62776"/>
            <a:ext cx="890522" cy="761206"/>
          </a:xfrm>
          <a:prstGeom prst="rect">
            <a:avLst/>
          </a:prstGeom>
        </p:spPr>
      </p:pic>
      <p:pic>
        <p:nvPicPr>
          <p:cNvPr id="25" name="Picture 3" descr="C:\Users\shizhen.xie\Desktop\2013012110560638_easyicon_cn_128.png"/>
          <p:cNvPicPr>
            <a:picLocks noChangeAspect="1" noChangeArrowheads="1"/>
          </p:cNvPicPr>
          <p:nvPr/>
        </p:nvPicPr>
        <p:blipFill>
          <a:blip r:embed="rId4" cstate="print"/>
          <a:srcRect/>
          <a:stretch>
            <a:fillRect/>
          </a:stretch>
        </p:blipFill>
        <p:spPr bwMode="auto">
          <a:xfrm flipH="1">
            <a:off x="3043336" y="2812482"/>
            <a:ext cx="1312763" cy="1211781"/>
          </a:xfrm>
          <a:prstGeom prst="rect">
            <a:avLst/>
          </a:prstGeom>
          <a:noFill/>
          <a:ln w="9525">
            <a:noFill/>
            <a:miter lim="800000"/>
            <a:headEnd/>
            <a:tailEnd/>
          </a:ln>
        </p:spPr>
      </p:pic>
      <p:pic>
        <p:nvPicPr>
          <p:cNvPr id="26" name="Picture 4" descr="C:\Users\shizhen.xie\Desktop\20130121105611342_easyicon_cn_128.png"/>
          <p:cNvPicPr>
            <a:picLocks noChangeAspect="1" noChangeArrowheads="1"/>
          </p:cNvPicPr>
          <p:nvPr/>
        </p:nvPicPr>
        <p:blipFill>
          <a:blip r:embed="rId5" cstate="print"/>
          <a:srcRect/>
          <a:stretch>
            <a:fillRect/>
          </a:stretch>
        </p:blipFill>
        <p:spPr bwMode="auto">
          <a:xfrm>
            <a:off x="758975" y="2812482"/>
            <a:ext cx="1148668" cy="1211781"/>
          </a:xfrm>
          <a:prstGeom prst="rect">
            <a:avLst/>
          </a:prstGeom>
          <a:noFill/>
          <a:ln w="9525">
            <a:noFill/>
            <a:miter lim="800000"/>
            <a:headEnd/>
            <a:tailEnd/>
          </a:ln>
        </p:spPr>
      </p:pic>
      <p:pic>
        <p:nvPicPr>
          <p:cNvPr id="27" name="图片 26"/>
          <p:cNvPicPr>
            <a:picLocks noChangeAspect="1"/>
          </p:cNvPicPr>
          <p:nvPr/>
        </p:nvPicPr>
        <p:blipFill>
          <a:blip r:embed="rId6"/>
          <a:stretch>
            <a:fillRect/>
          </a:stretch>
        </p:blipFill>
        <p:spPr>
          <a:xfrm>
            <a:off x="1092705" y="4114002"/>
            <a:ext cx="1013170" cy="668705"/>
          </a:xfrm>
          <a:prstGeom prst="rect">
            <a:avLst/>
          </a:prstGeom>
        </p:spPr>
      </p:pic>
      <p:pic>
        <p:nvPicPr>
          <p:cNvPr id="28" name="图片 27"/>
          <p:cNvPicPr>
            <a:picLocks noChangeAspect="1"/>
          </p:cNvPicPr>
          <p:nvPr/>
        </p:nvPicPr>
        <p:blipFill>
          <a:blip r:embed="rId7"/>
          <a:stretch>
            <a:fillRect/>
          </a:stretch>
        </p:blipFill>
        <p:spPr>
          <a:xfrm>
            <a:off x="1092705" y="4919135"/>
            <a:ext cx="1013169" cy="680235"/>
          </a:xfrm>
          <a:prstGeom prst="rect">
            <a:avLst/>
          </a:prstGeom>
        </p:spPr>
      </p:pic>
      <p:pic>
        <p:nvPicPr>
          <p:cNvPr id="29" name="图片 28"/>
          <p:cNvPicPr>
            <a:picLocks noChangeAspect="1"/>
          </p:cNvPicPr>
          <p:nvPr/>
        </p:nvPicPr>
        <p:blipFill>
          <a:blip r:embed="rId8"/>
          <a:stretch>
            <a:fillRect/>
          </a:stretch>
        </p:blipFill>
        <p:spPr>
          <a:xfrm>
            <a:off x="1092705" y="5735799"/>
            <a:ext cx="1013169" cy="68023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：港澳一日游游客来源分析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364161" y="750809"/>
            <a:ext cx="1093478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经深圳前往港澳一日游游客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人，来源以广东、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北京、上海为主。广东省内游客主要来自广州、东莞、佛山、惠州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、江门。</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7" name="矩形 6"/>
          <p:cNvSpPr/>
          <p:nvPr/>
        </p:nvSpPr>
        <p:spPr>
          <a:xfrm>
            <a:off x="4335822" y="2688848"/>
            <a:ext cx="1934817"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83.7%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辽宁</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山东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0.6%</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10462260" y="2702560"/>
            <a:ext cx="1795780"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51.9%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25.8%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江门</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肇</a:t>
            </a:r>
            <a:r>
              <a:rPr lang="zh-CN" altLang="en-US" dirty="0">
                <a:solidFill>
                  <a:schemeClr val="bg1"/>
                </a:solidFill>
                <a:latin typeface="黑体" panose="02010609060101010101" pitchFamily="49" charset="-122"/>
                <a:ea typeface="黑体" panose="02010609060101010101" pitchFamily="49" charset="-122"/>
              </a:rPr>
              <a:t>庆	</a:t>
            </a:r>
            <a:r>
              <a:rPr lang="en-US" altLang="zh-CN" dirty="0">
                <a:solidFill>
                  <a:schemeClr val="bg1"/>
                </a:solidFill>
                <a:latin typeface="黑体" panose="02010609060101010101" pitchFamily="49" charset="-122"/>
                <a:ea typeface="黑体" panose="02010609060101010101" pitchFamily="49" charset="-122"/>
              </a:rPr>
              <a:t>0.7%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0.6%</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9" name="图片 8" descr="P2WTD}$24QWNK9436CID1_4"/>
          <p:cNvPicPr>
            <a:picLocks noChangeAspect="1"/>
          </p:cNvPicPr>
          <p:nvPr/>
        </p:nvPicPr>
        <p:blipFill>
          <a:blip r:embed="rId3"/>
          <a:stretch>
            <a:fillRect/>
          </a:stretch>
        </p:blipFill>
        <p:spPr>
          <a:xfrm>
            <a:off x="5965190" y="4845050"/>
            <a:ext cx="493395" cy="706120"/>
          </a:xfrm>
          <a:prstGeom prst="rect">
            <a:avLst/>
          </a:prstGeom>
        </p:spPr>
      </p:pic>
      <p:pic>
        <p:nvPicPr>
          <p:cNvPr id="10" name="图片 9" descr="72S@OUFH)({FFS]4{R$05)B"/>
          <p:cNvPicPr>
            <a:picLocks noChangeAspect="1"/>
          </p:cNvPicPr>
          <p:nvPr/>
        </p:nvPicPr>
        <p:blipFill>
          <a:blip r:embed="rId4"/>
          <a:stretch>
            <a:fillRect/>
          </a:stretch>
        </p:blipFill>
        <p:spPr>
          <a:xfrm>
            <a:off x="81915" y="2689225"/>
            <a:ext cx="4305935" cy="2861945"/>
          </a:xfrm>
          <a:prstGeom prst="rect">
            <a:avLst/>
          </a:prstGeom>
        </p:spPr>
      </p:pic>
      <p:pic>
        <p:nvPicPr>
          <p:cNvPr id="16" name="图片 15" descr="W$MW[[PCIF[`YYUUI@XAN{G"/>
          <p:cNvPicPr>
            <a:picLocks noChangeAspect="1"/>
          </p:cNvPicPr>
          <p:nvPr/>
        </p:nvPicPr>
        <p:blipFill>
          <a:blip r:embed="rId5"/>
          <a:stretch>
            <a:fillRect/>
          </a:stretch>
        </p:blipFill>
        <p:spPr>
          <a:xfrm>
            <a:off x="5964555" y="2703195"/>
            <a:ext cx="4497705" cy="28479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3.2</a:t>
            </a:r>
            <a:r>
              <a:rPr lang="zh-CN" altLang="en-US" sz="2800" dirty="0">
                <a:solidFill>
                  <a:schemeClr val="tx1"/>
                </a:solidFill>
                <a:latin typeface="黑体" panose="02010609060101010101" pitchFamily="49" charset="-122"/>
                <a:ea typeface="黑体" panose="02010609060101010101" pitchFamily="49" charset="-122"/>
              </a:rPr>
              <a:t>：港澳一日游游客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4" y="637220"/>
            <a:ext cx="1094900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深圳前往港澳一日游的游客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29.9%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42.51%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994007" y="2445477"/>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709646" y="2445477"/>
            <a:ext cx="1148668" cy="1211781"/>
          </a:xfrm>
          <a:prstGeom prst="rect">
            <a:avLst/>
          </a:prstGeom>
          <a:noFill/>
          <a:ln w="9525">
            <a:noFill/>
            <a:miter lim="800000"/>
            <a:headEnd/>
            <a:tailEnd/>
          </a:ln>
        </p:spPr>
      </p:pic>
      <p:sp>
        <p:nvSpPr>
          <p:cNvPr id="11" name="文本框 10"/>
          <p:cNvSpPr txBox="1"/>
          <p:nvPr/>
        </p:nvSpPr>
        <p:spPr>
          <a:xfrm>
            <a:off x="1858314" y="3051367"/>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48%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414707" y="3051367"/>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52%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1535393" y="4134174"/>
            <a:ext cx="1013170" cy="668705"/>
          </a:xfrm>
          <a:prstGeom prst="rect">
            <a:avLst/>
          </a:prstGeom>
        </p:spPr>
      </p:pic>
      <p:pic>
        <p:nvPicPr>
          <p:cNvPr id="17" name="图片 16"/>
          <p:cNvPicPr>
            <a:picLocks noChangeAspect="1"/>
          </p:cNvPicPr>
          <p:nvPr/>
        </p:nvPicPr>
        <p:blipFill>
          <a:blip r:embed="rId5"/>
          <a:stretch>
            <a:fillRect/>
          </a:stretch>
        </p:blipFill>
        <p:spPr>
          <a:xfrm>
            <a:off x="1535393" y="4932060"/>
            <a:ext cx="1013169" cy="680235"/>
          </a:xfrm>
          <a:prstGeom prst="rect">
            <a:avLst/>
          </a:prstGeom>
        </p:spPr>
      </p:pic>
      <p:sp>
        <p:nvSpPr>
          <p:cNvPr id="20" name="文本框 19"/>
          <p:cNvSpPr txBox="1"/>
          <p:nvPr/>
        </p:nvSpPr>
        <p:spPr>
          <a:xfrm>
            <a:off x="2785421" y="4187826"/>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1.0%</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785421" y="592293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其它</a:t>
            </a:r>
            <a:r>
              <a:rPr lang="en-US" altLang="zh-CN" sz="2000" dirty="0" smtClean="0">
                <a:solidFill>
                  <a:schemeClr val="bg1"/>
                </a:solidFill>
                <a:latin typeface="黑体" panose="02010609060101010101" pitchFamily="49" charset="-122"/>
                <a:ea typeface="黑体" panose="02010609060101010101" pitchFamily="49" charset="-122"/>
              </a:rPr>
              <a:t>98.8%</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785421" y="5072122"/>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0.2%</a:t>
            </a:r>
            <a:endParaRPr lang="zh-CN" altLang="en-US" sz="20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920144" y="2488440"/>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9" name="图片 18"/>
          <p:cNvPicPr>
            <a:picLocks noChangeAspect="1"/>
          </p:cNvPicPr>
          <p:nvPr/>
        </p:nvPicPr>
        <p:blipFill>
          <a:blip r:embed="rId6"/>
          <a:stretch>
            <a:fillRect/>
          </a:stretch>
        </p:blipFill>
        <p:spPr>
          <a:xfrm>
            <a:off x="10367319" y="62776"/>
            <a:ext cx="833521" cy="763300"/>
          </a:xfrm>
          <a:prstGeom prst="rect">
            <a:avLst/>
          </a:prstGeom>
        </p:spPr>
      </p:pic>
      <p:pic>
        <p:nvPicPr>
          <p:cNvPr id="23" name="图片 22"/>
          <p:cNvPicPr>
            <a:picLocks noChangeAspect="1"/>
          </p:cNvPicPr>
          <p:nvPr/>
        </p:nvPicPr>
        <p:blipFill>
          <a:blip r:embed="rId7"/>
          <a:stretch>
            <a:fillRect/>
          </a:stretch>
        </p:blipFill>
        <p:spPr>
          <a:xfrm>
            <a:off x="11200841" y="62776"/>
            <a:ext cx="890522" cy="761206"/>
          </a:xfrm>
          <a:prstGeom prst="rect">
            <a:avLst/>
          </a:prstGeom>
        </p:spPr>
      </p:pic>
      <p:sp>
        <p:nvSpPr>
          <p:cNvPr id="2" name="矩形 1"/>
          <p:cNvSpPr/>
          <p:nvPr/>
        </p:nvSpPr>
        <p:spPr>
          <a:xfrm>
            <a:off x="1535393" y="5786651"/>
            <a:ext cx="1013169" cy="6346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Freeform 17"/>
          <p:cNvSpPr>
            <a:spLocks noEditPoints="1"/>
          </p:cNvSpPr>
          <p:nvPr/>
        </p:nvSpPr>
        <p:spPr bwMode="auto">
          <a:xfrm>
            <a:off x="1660459" y="5864841"/>
            <a:ext cx="763035" cy="450367"/>
          </a:xfrm>
          <a:custGeom>
            <a:avLst/>
            <a:gdLst>
              <a:gd name="T0" fmla="*/ 160 w 185"/>
              <a:gd name="T1" fmla="*/ 64 h 190"/>
              <a:gd name="T2" fmla="*/ 160 w 185"/>
              <a:gd name="T3" fmla="*/ 24 h 190"/>
              <a:gd name="T4" fmla="*/ 38 w 185"/>
              <a:gd name="T5" fmla="*/ 24 h 190"/>
              <a:gd name="T6" fmla="*/ 7 w 185"/>
              <a:gd name="T7" fmla="*/ 44 h 190"/>
              <a:gd name="T8" fmla="*/ 39 w 185"/>
              <a:gd name="T9" fmla="*/ 64 h 190"/>
              <a:gd name="T10" fmla="*/ 160 w 185"/>
              <a:gd name="T11" fmla="*/ 64 h 190"/>
              <a:gd name="T12" fmla="*/ 100 w 185"/>
              <a:gd name="T13" fmla="*/ 0 h 190"/>
              <a:gd name="T14" fmla="*/ 88 w 185"/>
              <a:gd name="T15" fmla="*/ 0 h 190"/>
              <a:gd name="T16" fmla="*/ 88 w 185"/>
              <a:gd name="T17" fmla="*/ 20 h 190"/>
              <a:gd name="T18" fmla="*/ 100 w 185"/>
              <a:gd name="T19" fmla="*/ 20 h 190"/>
              <a:gd name="T20" fmla="*/ 100 w 185"/>
              <a:gd name="T21" fmla="*/ 0 h 190"/>
              <a:gd name="T22" fmla="*/ 100 w 185"/>
              <a:gd name="T23" fmla="*/ 168 h 190"/>
              <a:gd name="T24" fmla="*/ 100 w 185"/>
              <a:gd name="T25" fmla="*/ 116 h 190"/>
              <a:gd name="T26" fmla="*/ 88 w 185"/>
              <a:gd name="T27" fmla="*/ 116 h 190"/>
              <a:gd name="T28" fmla="*/ 88 w 185"/>
              <a:gd name="T29" fmla="*/ 168 h 190"/>
              <a:gd name="T30" fmla="*/ 100 w 185"/>
              <a:gd name="T31" fmla="*/ 168 h 190"/>
              <a:gd name="T32" fmla="*/ 121 w 185"/>
              <a:gd name="T33" fmla="*/ 132 h 190"/>
              <a:gd name="T34" fmla="*/ 120 w 185"/>
              <a:gd name="T35" fmla="*/ 143 h 190"/>
              <a:gd name="T36" fmla="*/ 160 w 185"/>
              <a:gd name="T37" fmla="*/ 160 h 190"/>
              <a:gd name="T38" fmla="*/ 92 w 185"/>
              <a:gd name="T39" fmla="*/ 180 h 190"/>
              <a:gd name="T40" fmla="*/ 24 w 185"/>
              <a:gd name="T41" fmla="*/ 160 h 190"/>
              <a:gd name="T42" fmla="*/ 64 w 185"/>
              <a:gd name="T43" fmla="*/ 143 h 190"/>
              <a:gd name="T44" fmla="*/ 63 w 185"/>
              <a:gd name="T45" fmla="*/ 132 h 190"/>
              <a:gd name="T46" fmla="*/ 0 w 185"/>
              <a:gd name="T47" fmla="*/ 160 h 190"/>
              <a:gd name="T48" fmla="*/ 92 w 185"/>
              <a:gd name="T49" fmla="*/ 190 h 190"/>
              <a:gd name="T50" fmla="*/ 185 w 185"/>
              <a:gd name="T51" fmla="*/ 160 h 190"/>
              <a:gd name="T52" fmla="*/ 121 w 185"/>
              <a:gd name="T53" fmla="*/ 132 h 190"/>
              <a:gd name="T54" fmla="*/ 160 w 185"/>
              <a:gd name="T55" fmla="*/ 92 h 190"/>
              <a:gd name="T56" fmla="*/ 128 w 185"/>
              <a:gd name="T57" fmla="*/ 72 h 190"/>
              <a:gd name="T58" fmla="*/ 48 w 185"/>
              <a:gd name="T59" fmla="*/ 72 h 190"/>
              <a:gd name="T60" fmla="*/ 48 w 185"/>
              <a:gd name="T61" fmla="*/ 112 h 190"/>
              <a:gd name="T62" fmla="*/ 128 w 185"/>
              <a:gd name="T63" fmla="*/ 112 h 190"/>
              <a:gd name="T64" fmla="*/ 160 w 185"/>
              <a:gd name="T65" fmla="*/ 9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90">
                <a:moveTo>
                  <a:pt x="160" y="64"/>
                </a:moveTo>
                <a:cubicBezTo>
                  <a:pt x="160" y="24"/>
                  <a:pt x="160" y="24"/>
                  <a:pt x="160" y="24"/>
                </a:cubicBezTo>
                <a:cubicBezTo>
                  <a:pt x="38" y="24"/>
                  <a:pt x="38" y="24"/>
                  <a:pt x="38" y="24"/>
                </a:cubicBezTo>
                <a:cubicBezTo>
                  <a:pt x="7" y="44"/>
                  <a:pt x="7" y="44"/>
                  <a:pt x="7" y="44"/>
                </a:cubicBezTo>
                <a:cubicBezTo>
                  <a:pt x="39" y="64"/>
                  <a:pt x="39" y="64"/>
                  <a:pt x="39" y="64"/>
                </a:cubicBezTo>
                <a:lnTo>
                  <a:pt x="160" y="64"/>
                </a:lnTo>
                <a:close/>
                <a:moveTo>
                  <a:pt x="100" y="0"/>
                </a:moveTo>
                <a:cubicBezTo>
                  <a:pt x="88" y="0"/>
                  <a:pt x="88" y="0"/>
                  <a:pt x="88" y="0"/>
                </a:cubicBezTo>
                <a:cubicBezTo>
                  <a:pt x="88" y="20"/>
                  <a:pt x="88" y="20"/>
                  <a:pt x="88" y="20"/>
                </a:cubicBezTo>
                <a:cubicBezTo>
                  <a:pt x="100" y="20"/>
                  <a:pt x="100" y="20"/>
                  <a:pt x="100" y="20"/>
                </a:cubicBezTo>
                <a:lnTo>
                  <a:pt x="100" y="0"/>
                </a:lnTo>
                <a:close/>
                <a:moveTo>
                  <a:pt x="100" y="168"/>
                </a:moveTo>
                <a:cubicBezTo>
                  <a:pt x="100" y="116"/>
                  <a:pt x="100" y="116"/>
                  <a:pt x="100" y="116"/>
                </a:cubicBezTo>
                <a:cubicBezTo>
                  <a:pt x="88" y="116"/>
                  <a:pt x="88" y="116"/>
                  <a:pt x="88" y="116"/>
                </a:cubicBezTo>
                <a:cubicBezTo>
                  <a:pt x="88" y="168"/>
                  <a:pt x="88" y="168"/>
                  <a:pt x="88" y="168"/>
                </a:cubicBezTo>
                <a:lnTo>
                  <a:pt x="100" y="168"/>
                </a:lnTo>
                <a:close/>
                <a:moveTo>
                  <a:pt x="121" y="132"/>
                </a:moveTo>
                <a:cubicBezTo>
                  <a:pt x="120" y="143"/>
                  <a:pt x="120" y="143"/>
                  <a:pt x="120" y="143"/>
                </a:cubicBezTo>
                <a:cubicBezTo>
                  <a:pt x="142" y="146"/>
                  <a:pt x="160" y="153"/>
                  <a:pt x="160" y="160"/>
                </a:cubicBezTo>
                <a:cubicBezTo>
                  <a:pt x="160" y="171"/>
                  <a:pt x="126" y="180"/>
                  <a:pt x="92" y="180"/>
                </a:cubicBezTo>
                <a:cubicBezTo>
                  <a:pt x="59" y="180"/>
                  <a:pt x="24" y="171"/>
                  <a:pt x="24" y="160"/>
                </a:cubicBezTo>
                <a:cubicBezTo>
                  <a:pt x="24" y="153"/>
                  <a:pt x="42" y="146"/>
                  <a:pt x="64" y="143"/>
                </a:cubicBezTo>
                <a:cubicBezTo>
                  <a:pt x="63" y="132"/>
                  <a:pt x="63" y="132"/>
                  <a:pt x="63" y="132"/>
                </a:cubicBezTo>
                <a:cubicBezTo>
                  <a:pt x="26" y="136"/>
                  <a:pt x="0" y="147"/>
                  <a:pt x="0" y="160"/>
                </a:cubicBezTo>
                <a:cubicBezTo>
                  <a:pt x="0" y="177"/>
                  <a:pt x="41" y="190"/>
                  <a:pt x="92" y="190"/>
                </a:cubicBezTo>
                <a:cubicBezTo>
                  <a:pt x="143" y="190"/>
                  <a:pt x="185" y="177"/>
                  <a:pt x="185" y="160"/>
                </a:cubicBezTo>
                <a:cubicBezTo>
                  <a:pt x="185" y="147"/>
                  <a:pt x="158" y="136"/>
                  <a:pt x="121" y="132"/>
                </a:cubicBezTo>
                <a:close/>
                <a:moveTo>
                  <a:pt x="160" y="92"/>
                </a:moveTo>
                <a:cubicBezTo>
                  <a:pt x="128" y="72"/>
                  <a:pt x="128" y="72"/>
                  <a:pt x="128" y="72"/>
                </a:cubicBezTo>
                <a:cubicBezTo>
                  <a:pt x="48" y="72"/>
                  <a:pt x="48" y="72"/>
                  <a:pt x="48" y="72"/>
                </a:cubicBezTo>
                <a:cubicBezTo>
                  <a:pt x="48" y="112"/>
                  <a:pt x="48" y="112"/>
                  <a:pt x="48" y="112"/>
                </a:cubicBezTo>
                <a:cubicBezTo>
                  <a:pt x="128" y="112"/>
                  <a:pt x="128" y="112"/>
                  <a:pt x="128" y="112"/>
                </a:cubicBezTo>
                <a:lnTo>
                  <a:pt x="160" y="92"/>
                </a:lnTo>
                <a:close/>
              </a:path>
            </a:pathLst>
          </a:custGeom>
          <a:solidFill>
            <a:schemeClr val="accent4"/>
          </a:solidFill>
          <a:ln>
            <a:noFill/>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4.1</a:t>
            </a:r>
            <a:r>
              <a:rPr lang="zh-CN" altLang="en-US" sz="2800" dirty="0">
                <a:solidFill>
                  <a:schemeClr val="tx1"/>
                </a:solidFill>
                <a:latin typeface="黑体" panose="02010609060101010101" pitchFamily="49" charset="-122"/>
                <a:ea typeface="黑体" panose="02010609060101010101" pitchFamily="49" charset="-122"/>
              </a:rPr>
              <a:t>：港澳过夜游游客来源分析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89448" y="751620"/>
            <a:ext cx="1107256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经深圳前往港澳过夜游客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77.9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人，来源以广东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湖北、上海为主。广东省内游客主要来自广州、东莞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佛山、珠海、惠州为主</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10" name="矩形 9"/>
          <p:cNvSpPr/>
          <p:nvPr/>
        </p:nvSpPr>
        <p:spPr>
          <a:xfrm>
            <a:off x="10393516" y="2764565"/>
            <a:ext cx="1749583"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46.6%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13.3%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江门</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a:solidFill>
                  <a:schemeClr val="bg1"/>
                </a:solidFill>
                <a:latin typeface="黑体" panose="02010609060101010101" pitchFamily="49" charset="-122"/>
                <a:ea typeface="黑体" panose="02010609060101010101" pitchFamily="49" charset="-122"/>
              </a:rPr>
              <a:t>3.3%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2.2%</a:t>
            </a:r>
            <a:endParaRPr lang="en-US" altLang="zh-CN"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4358640" y="2764565"/>
            <a:ext cx="1900088"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2.0%</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9" name="图片 8" descr="(@(4H(UY1B[`WAD[1U`PQFH"/>
          <p:cNvPicPr>
            <a:picLocks noChangeAspect="1"/>
          </p:cNvPicPr>
          <p:nvPr/>
        </p:nvPicPr>
        <p:blipFill>
          <a:blip r:embed="rId3"/>
          <a:stretch>
            <a:fillRect/>
          </a:stretch>
        </p:blipFill>
        <p:spPr>
          <a:xfrm>
            <a:off x="6016625" y="4809490"/>
            <a:ext cx="608965" cy="816610"/>
          </a:xfrm>
          <a:prstGeom prst="rect">
            <a:avLst/>
          </a:prstGeom>
        </p:spPr>
      </p:pic>
      <p:pic>
        <p:nvPicPr>
          <p:cNvPr id="11" name="图片 10" descr="(Y)MMN{F`%77}8L(QVEO9S7"/>
          <p:cNvPicPr>
            <a:picLocks noChangeAspect="1"/>
          </p:cNvPicPr>
          <p:nvPr/>
        </p:nvPicPr>
        <p:blipFill>
          <a:blip r:embed="rId4"/>
          <a:stretch>
            <a:fillRect/>
          </a:stretch>
        </p:blipFill>
        <p:spPr>
          <a:xfrm>
            <a:off x="69215" y="2764790"/>
            <a:ext cx="4290060" cy="2863215"/>
          </a:xfrm>
          <a:prstGeom prst="rect">
            <a:avLst/>
          </a:prstGeom>
        </p:spPr>
      </p:pic>
      <p:pic>
        <p:nvPicPr>
          <p:cNvPr id="16" name="图片 15" descr="RNC]EI4`HI1C`)J1(WSA[7F"/>
          <p:cNvPicPr>
            <a:picLocks noChangeAspect="1"/>
          </p:cNvPicPr>
          <p:nvPr/>
        </p:nvPicPr>
        <p:blipFill>
          <a:blip r:embed="rId5"/>
          <a:stretch>
            <a:fillRect/>
          </a:stretch>
        </p:blipFill>
        <p:spPr>
          <a:xfrm>
            <a:off x="5964555" y="2764790"/>
            <a:ext cx="4499610" cy="286194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4.2</a:t>
            </a:r>
            <a:r>
              <a:rPr lang="zh-CN" altLang="en-US" sz="2800" dirty="0">
                <a:solidFill>
                  <a:schemeClr val="tx1"/>
                </a:solidFill>
                <a:latin typeface="黑体" panose="02010609060101010101" pitchFamily="49" charset="-122"/>
                <a:ea typeface="黑体" panose="02010609060101010101" pitchFamily="49" charset="-122"/>
              </a:rPr>
              <a:t>：港澳过夜游游客停留天数分析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62012" y="945569"/>
            <a:ext cx="10859445" cy="1200329"/>
          </a:xfrm>
          <a:prstGeom prst="rect">
            <a:avLst/>
          </a:prstGeom>
        </p:spPr>
        <p:txBody>
          <a:bodyPr wrap="square">
            <a:spAutoFit/>
          </a:bodyPr>
          <a:lstStyle/>
          <a:p>
            <a:pPr lvl="0" indent="355600" algn="just">
              <a:lnSpc>
                <a:spcPct val="20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经深圳前往港澳过夜游停留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天的游客占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16.9%</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13.8%</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22.0%</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25.8%</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9" name="表格 8"/>
          <p:cNvGraphicFramePr>
            <a:graphicFrameLocks noGrp="1"/>
          </p:cNvGraphicFramePr>
          <p:nvPr/>
        </p:nvGraphicFramePr>
        <p:xfrm>
          <a:off x="6575255" y="2514516"/>
          <a:ext cx="5288004" cy="3763050"/>
        </p:xfrm>
        <a:graphic>
          <a:graphicData uri="http://schemas.openxmlformats.org/drawingml/2006/table">
            <a:tbl>
              <a:tblPr firstRow="1" bandRow="1">
                <a:tableStyleId>{7DF18680-E054-41AD-8BC1-D1AEF772440D}</a:tableStyleId>
              </a:tblPr>
              <a:tblGrid>
                <a:gridCol w="1185243"/>
                <a:gridCol w="4102761"/>
              </a:tblGrid>
              <a:tr h="627175">
                <a:tc>
                  <a:txBody>
                    <a:bodyPr/>
                    <a:lstStyle/>
                    <a:p>
                      <a:pPr algn="ctr"/>
                      <a:r>
                        <a:rPr lang="zh-CN" altLang="en-US" dirty="0">
                          <a:latin typeface="黑体" panose="02010609060101010101" pitchFamily="49" charset="-122"/>
                          <a:ea typeface="黑体" panose="02010609060101010101" pitchFamily="49" charset="-122"/>
                        </a:rPr>
                        <a:t>停留天数</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dirty="0" smtClean="0">
                          <a:latin typeface="黑体" panose="02010609060101010101" pitchFamily="49" charset="-122"/>
                          <a:ea typeface="黑体" panose="02010609060101010101" pitchFamily="49" charset="-122"/>
                        </a:rPr>
                        <a:t>主要来源</a:t>
                      </a:r>
                      <a:r>
                        <a:rPr lang="zh-CN" altLang="en-US" dirty="0">
                          <a:latin typeface="黑体" panose="02010609060101010101" pitchFamily="49" charset="-122"/>
                          <a:ea typeface="黑体" panose="02010609060101010101" pitchFamily="49" charset="-122"/>
                        </a:rPr>
                        <a:t>省份</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74%</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4%</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2%</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2%</a:t>
                      </a:r>
                      <a:endParaRPr lang="en-US" altLang="zh-CN"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60%</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5%</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3%</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3%</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4-6</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49%</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5%</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5%</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7-15</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51%</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、北京</a:t>
                      </a:r>
                      <a:r>
                        <a:rPr lang="en-US" altLang="zh-CN" dirty="0">
                          <a:latin typeface="黑体" panose="02010609060101010101" pitchFamily="49" charset="-122"/>
                          <a:ea typeface="黑体" panose="02010609060101010101" pitchFamily="49" charset="-122"/>
                        </a:rPr>
                        <a:t>5</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5%</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天以上</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48%</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5%</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5%</a:t>
                      </a:r>
                      <a:endParaRPr lang="zh-CN" altLang="en-US" dirty="0">
                        <a:latin typeface="黑体" panose="02010609060101010101" pitchFamily="49" charset="-122"/>
                        <a:ea typeface="黑体" panose="02010609060101010101" pitchFamily="49" charset="-122"/>
                      </a:endParaRPr>
                    </a:p>
                  </a:txBody>
                  <a:tcPr anchor="ctr"/>
                </a:tc>
              </a:tr>
            </a:tbl>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8954"/>
            <a:ext cx="833521" cy="763300"/>
          </a:xfrm>
          <a:prstGeom prst="rect">
            <a:avLst/>
          </a:prstGeom>
        </p:spPr>
      </p:pic>
      <p:pic>
        <p:nvPicPr>
          <p:cNvPr id="10" name="图片 9"/>
          <p:cNvPicPr>
            <a:picLocks noChangeAspect="1"/>
          </p:cNvPicPr>
          <p:nvPr/>
        </p:nvPicPr>
        <p:blipFill>
          <a:blip r:embed="rId3"/>
          <a:stretch>
            <a:fillRect/>
          </a:stretch>
        </p:blipFill>
        <p:spPr>
          <a:xfrm>
            <a:off x="11200841" y="68954"/>
            <a:ext cx="890522" cy="761206"/>
          </a:xfrm>
          <a:prstGeom prst="rect">
            <a:avLst/>
          </a:prstGeom>
        </p:spPr>
      </p:pic>
      <p:graphicFrame>
        <p:nvGraphicFramePr>
          <p:cNvPr id="11" name="图表 10"/>
          <p:cNvGraphicFramePr/>
          <p:nvPr/>
        </p:nvGraphicFramePr>
        <p:xfrm>
          <a:off x="488844" y="2552131"/>
          <a:ext cx="5683356" cy="3748623"/>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4.3</a:t>
            </a:r>
            <a:r>
              <a:rPr lang="zh-CN" altLang="en-US" sz="2800" dirty="0">
                <a:solidFill>
                  <a:schemeClr val="tx1"/>
                </a:solidFill>
                <a:latin typeface="黑体" panose="02010609060101010101" pitchFamily="49" charset="-122"/>
                <a:ea typeface="黑体" panose="02010609060101010101" pitchFamily="49" charset="-122"/>
              </a:rPr>
              <a:t>：港澳过夜游游客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4876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深圳前往港澳过夜游游客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3163405" y="2470713"/>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879044" y="2470713"/>
            <a:ext cx="1148668" cy="1211781"/>
          </a:xfrm>
          <a:prstGeom prst="rect">
            <a:avLst/>
          </a:prstGeom>
          <a:noFill/>
          <a:ln w="9525">
            <a:noFill/>
            <a:miter lim="800000"/>
            <a:headEnd/>
            <a:tailEnd/>
          </a:ln>
        </p:spPr>
      </p:pic>
      <p:sp>
        <p:nvSpPr>
          <p:cNvPr id="11" name="文本框 10"/>
          <p:cNvSpPr txBox="1"/>
          <p:nvPr/>
        </p:nvSpPr>
        <p:spPr>
          <a:xfrm>
            <a:off x="2027712" y="307660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47%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584105" y="307660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53%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1654070" y="4054319"/>
            <a:ext cx="896974" cy="564884"/>
          </a:xfrm>
          <a:prstGeom prst="rect">
            <a:avLst/>
          </a:prstGeom>
        </p:spPr>
      </p:pic>
      <p:pic>
        <p:nvPicPr>
          <p:cNvPr id="15" name="图片 14"/>
          <p:cNvPicPr>
            <a:picLocks noChangeAspect="1"/>
          </p:cNvPicPr>
          <p:nvPr/>
        </p:nvPicPr>
        <p:blipFill>
          <a:blip r:embed="rId5"/>
          <a:stretch>
            <a:fillRect/>
          </a:stretch>
        </p:blipFill>
        <p:spPr>
          <a:xfrm>
            <a:off x="1654070" y="4755967"/>
            <a:ext cx="896973" cy="563945"/>
          </a:xfrm>
          <a:prstGeom prst="rect">
            <a:avLst/>
          </a:prstGeom>
        </p:spPr>
      </p:pic>
      <p:pic>
        <p:nvPicPr>
          <p:cNvPr id="17" name="图片 16"/>
          <p:cNvPicPr>
            <a:picLocks noChangeAspect="1"/>
          </p:cNvPicPr>
          <p:nvPr/>
        </p:nvPicPr>
        <p:blipFill>
          <a:blip r:embed="rId6"/>
          <a:stretch>
            <a:fillRect/>
          </a:stretch>
        </p:blipFill>
        <p:spPr>
          <a:xfrm>
            <a:off x="1649343" y="5456676"/>
            <a:ext cx="896973" cy="564225"/>
          </a:xfrm>
          <a:prstGeom prst="rect">
            <a:avLst/>
          </a:prstGeom>
        </p:spPr>
      </p:pic>
      <p:sp>
        <p:nvSpPr>
          <p:cNvPr id="20" name="文本框 19"/>
          <p:cNvSpPr txBox="1"/>
          <p:nvPr/>
        </p:nvSpPr>
        <p:spPr>
          <a:xfrm>
            <a:off x="2904098" y="410797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12.3%</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904098" y="4814357"/>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0.5%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904098" y="5520744"/>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4.3%</a:t>
            </a:r>
            <a:endParaRPr lang="zh-CN" altLang="en-US" sz="20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893639" y="2613668"/>
          <a:ext cx="5691280" cy="3617132"/>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latin typeface="黑体" panose="02010609060101010101" pitchFamily="49" charset="-122"/>
                <a:ea typeface="黑体" panose="02010609060101010101" pitchFamily="49" charset="-122"/>
              </a:rPr>
            </a:fld>
            <a:endParaRPr lang="zh-CN" altLang="en-US" dirty="0">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7"/>
          <a:stretch>
            <a:fillRect/>
          </a:stretch>
        </p:blipFill>
        <p:spPr>
          <a:xfrm>
            <a:off x="10367319" y="62776"/>
            <a:ext cx="833521" cy="763300"/>
          </a:xfrm>
          <a:prstGeom prst="rect">
            <a:avLst/>
          </a:prstGeom>
        </p:spPr>
      </p:pic>
      <p:pic>
        <p:nvPicPr>
          <p:cNvPr id="23" name="图片 22"/>
          <p:cNvPicPr>
            <a:picLocks noChangeAspect="1"/>
          </p:cNvPicPr>
          <p:nvPr/>
        </p:nvPicPr>
        <p:blipFill>
          <a:blip r:embed="rId8"/>
          <a:stretch>
            <a:fillRect/>
          </a:stretch>
        </p:blipFill>
        <p:spPr>
          <a:xfrm>
            <a:off x="11200841" y="62776"/>
            <a:ext cx="890522" cy="761206"/>
          </a:xfrm>
          <a:prstGeom prst="rect">
            <a:avLst/>
          </a:prstGeom>
        </p:spPr>
      </p:pic>
      <p:grpSp>
        <p:nvGrpSpPr>
          <p:cNvPr id="2" name="组合 1"/>
          <p:cNvGrpSpPr/>
          <p:nvPr/>
        </p:nvGrpSpPr>
        <p:grpSpPr>
          <a:xfrm>
            <a:off x="1647098" y="6157664"/>
            <a:ext cx="894492" cy="563811"/>
            <a:chOff x="1535393" y="5786651"/>
            <a:chExt cx="1013169" cy="634621"/>
          </a:xfrm>
        </p:grpSpPr>
        <p:sp>
          <p:nvSpPr>
            <p:cNvPr id="24" name="矩形 23"/>
            <p:cNvSpPr/>
            <p:nvPr/>
          </p:nvSpPr>
          <p:spPr>
            <a:xfrm>
              <a:off x="1535393" y="5786651"/>
              <a:ext cx="1013169" cy="6346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5" name="Freeform 17"/>
            <p:cNvSpPr>
              <a:spLocks noEditPoints="1"/>
            </p:cNvSpPr>
            <p:nvPr/>
          </p:nvSpPr>
          <p:spPr bwMode="auto">
            <a:xfrm>
              <a:off x="1660459" y="5864841"/>
              <a:ext cx="763035" cy="450367"/>
            </a:xfrm>
            <a:custGeom>
              <a:avLst/>
              <a:gdLst>
                <a:gd name="T0" fmla="*/ 160 w 185"/>
                <a:gd name="T1" fmla="*/ 64 h 190"/>
                <a:gd name="T2" fmla="*/ 160 w 185"/>
                <a:gd name="T3" fmla="*/ 24 h 190"/>
                <a:gd name="T4" fmla="*/ 38 w 185"/>
                <a:gd name="T5" fmla="*/ 24 h 190"/>
                <a:gd name="T6" fmla="*/ 7 w 185"/>
                <a:gd name="T7" fmla="*/ 44 h 190"/>
                <a:gd name="T8" fmla="*/ 39 w 185"/>
                <a:gd name="T9" fmla="*/ 64 h 190"/>
                <a:gd name="T10" fmla="*/ 160 w 185"/>
                <a:gd name="T11" fmla="*/ 64 h 190"/>
                <a:gd name="T12" fmla="*/ 100 w 185"/>
                <a:gd name="T13" fmla="*/ 0 h 190"/>
                <a:gd name="T14" fmla="*/ 88 w 185"/>
                <a:gd name="T15" fmla="*/ 0 h 190"/>
                <a:gd name="T16" fmla="*/ 88 w 185"/>
                <a:gd name="T17" fmla="*/ 20 h 190"/>
                <a:gd name="T18" fmla="*/ 100 w 185"/>
                <a:gd name="T19" fmla="*/ 20 h 190"/>
                <a:gd name="T20" fmla="*/ 100 w 185"/>
                <a:gd name="T21" fmla="*/ 0 h 190"/>
                <a:gd name="T22" fmla="*/ 100 w 185"/>
                <a:gd name="T23" fmla="*/ 168 h 190"/>
                <a:gd name="T24" fmla="*/ 100 w 185"/>
                <a:gd name="T25" fmla="*/ 116 h 190"/>
                <a:gd name="T26" fmla="*/ 88 w 185"/>
                <a:gd name="T27" fmla="*/ 116 h 190"/>
                <a:gd name="T28" fmla="*/ 88 w 185"/>
                <a:gd name="T29" fmla="*/ 168 h 190"/>
                <a:gd name="T30" fmla="*/ 100 w 185"/>
                <a:gd name="T31" fmla="*/ 168 h 190"/>
                <a:gd name="T32" fmla="*/ 121 w 185"/>
                <a:gd name="T33" fmla="*/ 132 h 190"/>
                <a:gd name="T34" fmla="*/ 120 w 185"/>
                <a:gd name="T35" fmla="*/ 143 h 190"/>
                <a:gd name="T36" fmla="*/ 160 w 185"/>
                <a:gd name="T37" fmla="*/ 160 h 190"/>
                <a:gd name="T38" fmla="*/ 92 w 185"/>
                <a:gd name="T39" fmla="*/ 180 h 190"/>
                <a:gd name="T40" fmla="*/ 24 w 185"/>
                <a:gd name="T41" fmla="*/ 160 h 190"/>
                <a:gd name="T42" fmla="*/ 64 w 185"/>
                <a:gd name="T43" fmla="*/ 143 h 190"/>
                <a:gd name="T44" fmla="*/ 63 w 185"/>
                <a:gd name="T45" fmla="*/ 132 h 190"/>
                <a:gd name="T46" fmla="*/ 0 w 185"/>
                <a:gd name="T47" fmla="*/ 160 h 190"/>
                <a:gd name="T48" fmla="*/ 92 w 185"/>
                <a:gd name="T49" fmla="*/ 190 h 190"/>
                <a:gd name="T50" fmla="*/ 185 w 185"/>
                <a:gd name="T51" fmla="*/ 160 h 190"/>
                <a:gd name="T52" fmla="*/ 121 w 185"/>
                <a:gd name="T53" fmla="*/ 132 h 190"/>
                <a:gd name="T54" fmla="*/ 160 w 185"/>
                <a:gd name="T55" fmla="*/ 92 h 190"/>
                <a:gd name="T56" fmla="*/ 128 w 185"/>
                <a:gd name="T57" fmla="*/ 72 h 190"/>
                <a:gd name="T58" fmla="*/ 48 w 185"/>
                <a:gd name="T59" fmla="*/ 72 h 190"/>
                <a:gd name="T60" fmla="*/ 48 w 185"/>
                <a:gd name="T61" fmla="*/ 112 h 190"/>
                <a:gd name="T62" fmla="*/ 128 w 185"/>
                <a:gd name="T63" fmla="*/ 112 h 190"/>
                <a:gd name="T64" fmla="*/ 160 w 185"/>
                <a:gd name="T65" fmla="*/ 9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90">
                  <a:moveTo>
                    <a:pt x="160" y="64"/>
                  </a:moveTo>
                  <a:cubicBezTo>
                    <a:pt x="160" y="24"/>
                    <a:pt x="160" y="24"/>
                    <a:pt x="160" y="24"/>
                  </a:cubicBezTo>
                  <a:cubicBezTo>
                    <a:pt x="38" y="24"/>
                    <a:pt x="38" y="24"/>
                    <a:pt x="38" y="24"/>
                  </a:cubicBezTo>
                  <a:cubicBezTo>
                    <a:pt x="7" y="44"/>
                    <a:pt x="7" y="44"/>
                    <a:pt x="7" y="44"/>
                  </a:cubicBezTo>
                  <a:cubicBezTo>
                    <a:pt x="39" y="64"/>
                    <a:pt x="39" y="64"/>
                    <a:pt x="39" y="64"/>
                  </a:cubicBezTo>
                  <a:lnTo>
                    <a:pt x="160" y="64"/>
                  </a:lnTo>
                  <a:close/>
                  <a:moveTo>
                    <a:pt x="100" y="0"/>
                  </a:moveTo>
                  <a:cubicBezTo>
                    <a:pt x="88" y="0"/>
                    <a:pt x="88" y="0"/>
                    <a:pt x="88" y="0"/>
                  </a:cubicBezTo>
                  <a:cubicBezTo>
                    <a:pt x="88" y="20"/>
                    <a:pt x="88" y="20"/>
                    <a:pt x="88" y="20"/>
                  </a:cubicBezTo>
                  <a:cubicBezTo>
                    <a:pt x="100" y="20"/>
                    <a:pt x="100" y="20"/>
                    <a:pt x="100" y="20"/>
                  </a:cubicBezTo>
                  <a:lnTo>
                    <a:pt x="100" y="0"/>
                  </a:lnTo>
                  <a:close/>
                  <a:moveTo>
                    <a:pt x="100" y="168"/>
                  </a:moveTo>
                  <a:cubicBezTo>
                    <a:pt x="100" y="116"/>
                    <a:pt x="100" y="116"/>
                    <a:pt x="100" y="116"/>
                  </a:cubicBezTo>
                  <a:cubicBezTo>
                    <a:pt x="88" y="116"/>
                    <a:pt x="88" y="116"/>
                    <a:pt x="88" y="116"/>
                  </a:cubicBezTo>
                  <a:cubicBezTo>
                    <a:pt x="88" y="168"/>
                    <a:pt x="88" y="168"/>
                    <a:pt x="88" y="168"/>
                  </a:cubicBezTo>
                  <a:lnTo>
                    <a:pt x="100" y="168"/>
                  </a:lnTo>
                  <a:close/>
                  <a:moveTo>
                    <a:pt x="121" y="132"/>
                  </a:moveTo>
                  <a:cubicBezTo>
                    <a:pt x="120" y="143"/>
                    <a:pt x="120" y="143"/>
                    <a:pt x="120" y="143"/>
                  </a:cubicBezTo>
                  <a:cubicBezTo>
                    <a:pt x="142" y="146"/>
                    <a:pt x="160" y="153"/>
                    <a:pt x="160" y="160"/>
                  </a:cubicBezTo>
                  <a:cubicBezTo>
                    <a:pt x="160" y="171"/>
                    <a:pt x="126" y="180"/>
                    <a:pt x="92" y="180"/>
                  </a:cubicBezTo>
                  <a:cubicBezTo>
                    <a:pt x="59" y="180"/>
                    <a:pt x="24" y="171"/>
                    <a:pt x="24" y="160"/>
                  </a:cubicBezTo>
                  <a:cubicBezTo>
                    <a:pt x="24" y="153"/>
                    <a:pt x="42" y="146"/>
                    <a:pt x="64" y="143"/>
                  </a:cubicBezTo>
                  <a:cubicBezTo>
                    <a:pt x="63" y="132"/>
                    <a:pt x="63" y="132"/>
                    <a:pt x="63" y="132"/>
                  </a:cubicBezTo>
                  <a:cubicBezTo>
                    <a:pt x="26" y="136"/>
                    <a:pt x="0" y="147"/>
                    <a:pt x="0" y="160"/>
                  </a:cubicBezTo>
                  <a:cubicBezTo>
                    <a:pt x="0" y="177"/>
                    <a:pt x="41" y="190"/>
                    <a:pt x="92" y="190"/>
                  </a:cubicBezTo>
                  <a:cubicBezTo>
                    <a:pt x="143" y="190"/>
                    <a:pt x="185" y="177"/>
                    <a:pt x="185" y="160"/>
                  </a:cubicBezTo>
                  <a:cubicBezTo>
                    <a:pt x="185" y="147"/>
                    <a:pt x="158" y="136"/>
                    <a:pt x="121" y="132"/>
                  </a:cubicBezTo>
                  <a:close/>
                  <a:moveTo>
                    <a:pt x="160" y="92"/>
                  </a:moveTo>
                  <a:cubicBezTo>
                    <a:pt x="128" y="72"/>
                    <a:pt x="128" y="72"/>
                    <a:pt x="128" y="72"/>
                  </a:cubicBezTo>
                  <a:cubicBezTo>
                    <a:pt x="48" y="72"/>
                    <a:pt x="48" y="72"/>
                    <a:pt x="48" y="72"/>
                  </a:cubicBezTo>
                  <a:cubicBezTo>
                    <a:pt x="48" y="112"/>
                    <a:pt x="48" y="112"/>
                    <a:pt x="48" y="112"/>
                  </a:cubicBezTo>
                  <a:cubicBezTo>
                    <a:pt x="128" y="112"/>
                    <a:pt x="128" y="112"/>
                    <a:pt x="128" y="112"/>
                  </a:cubicBezTo>
                  <a:lnTo>
                    <a:pt x="160" y="92"/>
                  </a:lnTo>
                  <a:close/>
                </a:path>
              </a:pathLst>
            </a:custGeom>
            <a:solidFill>
              <a:schemeClr val="accent4"/>
            </a:solidFill>
            <a:ln>
              <a:noFill/>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grpSp>
      <p:sp>
        <p:nvSpPr>
          <p:cNvPr id="26" name="文本框 25"/>
          <p:cNvSpPr txBox="1"/>
          <p:nvPr/>
        </p:nvSpPr>
        <p:spPr>
          <a:xfrm>
            <a:off x="2904098" y="622713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其它</a:t>
            </a:r>
            <a:r>
              <a:rPr lang="en-US" altLang="zh-CN" sz="2000" dirty="0" smtClean="0">
                <a:solidFill>
                  <a:schemeClr val="bg1"/>
                </a:solidFill>
                <a:latin typeface="黑体" panose="02010609060101010101" pitchFamily="49" charset="-122"/>
                <a:ea typeface="黑体" panose="02010609060101010101" pitchFamily="49" charset="-122"/>
              </a:rPr>
              <a:t>82.9%</a:t>
            </a:r>
            <a:endParaRPr lang="zh-CN" altLang="en-US" sz="20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热门景点分析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0" name="矩形 19"/>
          <p:cNvSpPr/>
          <p:nvPr/>
        </p:nvSpPr>
        <p:spPr>
          <a:xfrm>
            <a:off x="464484" y="1116055"/>
            <a:ext cx="3855726" cy="4216539"/>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深圳游客游玩的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个主要景点及周边游玩人数情况如右图所示，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2312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建议节假日期间做好</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上述景点道路安全保障、人流量控制工作，指导景区周边合理布局餐饮、停车、住宿等配套设施。</a:t>
            </a:r>
            <a:endPar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2"/>
          <a:stretch>
            <a:fillRect/>
          </a:stretch>
        </p:blipFill>
        <p:spPr>
          <a:xfrm>
            <a:off x="10367319" y="62776"/>
            <a:ext cx="833521" cy="763300"/>
          </a:xfrm>
          <a:prstGeom prst="rect">
            <a:avLst/>
          </a:prstGeom>
        </p:spPr>
      </p:pic>
      <p:pic>
        <p:nvPicPr>
          <p:cNvPr id="22" name="图片 21"/>
          <p:cNvPicPr>
            <a:picLocks noChangeAspect="1"/>
          </p:cNvPicPr>
          <p:nvPr/>
        </p:nvPicPr>
        <p:blipFill>
          <a:blip r:embed="rId3"/>
          <a:stretch>
            <a:fillRect/>
          </a:stretch>
        </p:blipFill>
        <p:spPr>
          <a:xfrm>
            <a:off x="11200841" y="62776"/>
            <a:ext cx="890522" cy="761206"/>
          </a:xfrm>
          <a:prstGeom prst="rect">
            <a:avLst/>
          </a:prstGeom>
        </p:spPr>
      </p:pic>
      <p:graphicFrame>
        <p:nvGraphicFramePr>
          <p:cNvPr id="21" name="图表 20"/>
          <p:cNvGraphicFramePr/>
          <p:nvPr/>
        </p:nvGraphicFramePr>
        <p:xfrm>
          <a:off x="5053841" y="1345096"/>
          <a:ext cx="6480000" cy="5068956"/>
        </p:xfrm>
        <a:graphic>
          <a:graphicData uri="http://schemas.openxmlformats.org/drawingml/2006/chart">
            <c:chart xmlns:c="http://schemas.openxmlformats.org/drawingml/2006/chart" xmlns:r="http://schemas.openxmlformats.org/officeDocument/2006/relationships" r:id="rId1"/>
          </a:graphicData>
        </a:graphic>
      </p:graphicFrame>
      <p:sp>
        <p:nvSpPr>
          <p:cNvPr id="18" name="文本框 17"/>
          <p:cNvSpPr txBox="1"/>
          <p:nvPr/>
        </p:nvSpPr>
        <p:spPr>
          <a:xfrm>
            <a:off x="10212982" y="1603513"/>
            <a:ext cx="1142194" cy="276999"/>
          </a:xfrm>
          <a:prstGeom prst="rect">
            <a:avLst/>
          </a:prstGeom>
          <a:noFill/>
        </p:spPr>
        <p:txBody>
          <a:bodyPr wrap="square" rtlCol="0">
            <a:spAutoFit/>
          </a:bodyPr>
          <a:lstStyle/>
          <a:p>
            <a:r>
              <a:rPr lang="zh-CN" altLang="en-US" sz="1200" dirty="0">
                <a:solidFill>
                  <a:schemeClr val="bg1"/>
                </a:solidFill>
                <a:latin typeface="黑体" panose="02010609060101010101" pitchFamily="49" charset="-122"/>
                <a:ea typeface="黑体" panose="02010609060101010101" pitchFamily="49" charset="-122"/>
              </a:rPr>
              <a:t>单位：万人次</a:t>
            </a:r>
            <a:endParaRPr lang="zh-CN" altLang="en-US" sz="12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背景</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 name="矩形 1"/>
          <p:cNvSpPr/>
          <p:nvPr/>
        </p:nvSpPr>
        <p:spPr>
          <a:xfrm>
            <a:off x="1114660" y="1371296"/>
            <a:ext cx="9960159" cy="4909036"/>
          </a:xfrm>
          <a:prstGeom prst="rect">
            <a:avLst/>
          </a:prstGeom>
        </p:spPr>
        <p:txBody>
          <a:bodyPr wrap="square">
            <a:spAutoFit/>
          </a:bodyPr>
          <a:lstStyle/>
          <a:p>
            <a:pPr algn="just">
              <a:spcAft>
                <a:spcPts val="0"/>
              </a:spcAft>
            </a:pPr>
            <a:endParaRPr lang="zh-CN" altLang="zh-CN"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为深入贯彻党的十八大和十八届五中全会精神，认真贯彻落实《国家旅游局办公室关于印发“十三五”全国旅游信息化规划的通知》（旅办发〔</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346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号）和《广东省旅游局关于印发〈广东省旅游业发展“十三五”规划〉的通知》（粤旅办〔</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推动旅游业创新、协调、绿色、开放、共享发展，促进旅游业转型升级、提质增效，充分发挥旅游业的综合优势和带动作用，积极运用互联网推动旅游业产品业态创新、发展模式变革、服务效能提高，促使旅游产业各方愈加重视旅游信息化的发展，提高各类旅游突发事件应急处置能力和游客大数据分析能力，</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深圳文体旅游局与中国联通公司合作，利用联通用户基本信息及位置轨迹信息对</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外省市来深游客、深圳本地游客、经深圳游港澳游客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进行大数据分析，</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科学准确地反映深圳旅游市场发展的总体状况及来深游客的交通方式、停留时间等情况，掌握深圳旅游业的发展动态，为深圳市旅游监督管理局掌握游客群体性信息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规划深圳旅游市场发展提供数据支撑。</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1"/>
          <a:stretch>
            <a:fillRect/>
          </a:stretch>
        </p:blipFill>
        <p:spPr>
          <a:xfrm>
            <a:off x="10367319" y="62776"/>
            <a:ext cx="833521" cy="763300"/>
          </a:xfrm>
          <a:prstGeom prst="rect">
            <a:avLst/>
          </a:prstGeom>
        </p:spPr>
      </p:pic>
      <p:pic>
        <p:nvPicPr>
          <p:cNvPr id="9" name="图片 8"/>
          <p:cNvPicPr>
            <a:picLocks noChangeAspect="1"/>
          </p:cNvPicPr>
          <p:nvPr/>
        </p:nvPicPr>
        <p:blipFill>
          <a:blip r:embed="rId2"/>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热门商圈分析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7" name="矩形 6"/>
          <p:cNvSpPr/>
          <p:nvPr/>
        </p:nvSpPr>
        <p:spPr>
          <a:xfrm>
            <a:off x="437928"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TOP1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华强</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743</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811424"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TOP2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人民</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南</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621</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162248" y="4615280"/>
            <a:ext cx="2115375"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TOP3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indent="355600">
              <a:lnSpc>
                <a:spcPct val="150000"/>
              </a:lnSpc>
            </a:pP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东门</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611</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7399127"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TOP4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深南</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中</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319</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p:cNvSpPr/>
          <p:nvPr/>
        </p:nvSpPr>
        <p:spPr>
          <a:xfrm>
            <a:off x="9749952"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TOP5</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华侨</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城</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132</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97005" y="751620"/>
            <a:ext cx="10864406" cy="200054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深圳游客游览的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个热门商圈中，华强北商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743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人次、人民南商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621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人次，东门商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611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人次，深南中商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319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人次，华侨城商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人次，建议与工商部门协同做好商圈的经营管理工作，保证商圈正常、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有序、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诚信经营，为游客提供良好的购物体验。</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0" name="灯片编号占位符 9"/>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1"/>
          <a:stretch>
            <a:fillRect/>
          </a:stretch>
        </p:blipFill>
        <p:spPr>
          <a:xfrm>
            <a:off x="10367319" y="62776"/>
            <a:ext cx="833521" cy="763300"/>
          </a:xfrm>
          <a:prstGeom prst="rect">
            <a:avLst/>
          </a:prstGeom>
        </p:spPr>
      </p:pic>
      <p:pic>
        <p:nvPicPr>
          <p:cNvPr id="21" name="图片 20"/>
          <p:cNvPicPr>
            <a:picLocks noChangeAspect="1"/>
          </p:cNvPicPr>
          <p:nvPr/>
        </p:nvPicPr>
        <p:blipFill>
          <a:blip r:embed="rId2"/>
          <a:stretch>
            <a:fillRect/>
          </a:stretch>
        </p:blipFill>
        <p:spPr>
          <a:xfrm>
            <a:off x="11200841" y="62776"/>
            <a:ext cx="890522" cy="761206"/>
          </a:xfrm>
          <a:prstGeom prst="rect">
            <a:avLst/>
          </a:prstGeom>
        </p:spPr>
      </p:pic>
      <p:pic>
        <p:nvPicPr>
          <p:cNvPr id="12" name="图片 11"/>
          <p:cNvPicPr>
            <a:picLocks noChangeAspect="1"/>
          </p:cNvPicPr>
          <p:nvPr/>
        </p:nvPicPr>
        <p:blipFill>
          <a:blip r:embed="rId3"/>
          <a:stretch>
            <a:fillRect/>
          </a:stretch>
        </p:blipFill>
        <p:spPr>
          <a:xfrm>
            <a:off x="437928" y="3291645"/>
            <a:ext cx="2073596" cy="1576716"/>
          </a:xfrm>
          <a:prstGeom prst="rect">
            <a:avLst/>
          </a:prstGeom>
        </p:spPr>
      </p:pic>
      <p:pic>
        <p:nvPicPr>
          <p:cNvPr id="13" name="图片 12"/>
          <p:cNvPicPr>
            <a:picLocks noChangeAspect="1"/>
          </p:cNvPicPr>
          <p:nvPr/>
        </p:nvPicPr>
        <p:blipFill>
          <a:blip r:embed="rId4"/>
          <a:stretch>
            <a:fillRect/>
          </a:stretch>
        </p:blipFill>
        <p:spPr>
          <a:xfrm>
            <a:off x="2749718" y="3291645"/>
            <a:ext cx="2127783" cy="1576716"/>
          </a:xfrm>
          <a:prstGeom prst="rect">
            <a:avLst/>
          </a:prstGeom>
        </p:spPr>
      </p:pic>
      <p:pic>
        <p:nvPicPr>
          <p:cNvPr id="14" name="图片 13"/>
          <p:cNvPicPr>
            <a:picLocks noChangeAspect="1"/>
          </p:cNvPicPr>
          <p:nvPr/>
        </p:nvPicPr>
        <p:blipFill>
          <a:blip r:embed="rId5"/>
          <a:stretch>
            <a:fillRect/>
          </a:stretch>
        </p:blipFill>
        <p:spPr>
          <a:xfrm>
            <a:off x="9732973" y="3291645"/>
            <a:ext cx="2067180" cy="1537134"/>
          </a:xfrm>
          <a:prstGeom prst="rect">
            <a:avLst/>
          </a:prstGeom>
        </p:spPr>
      </p:pic>
      <p:pic>
        <p:nvPicPr>
          <p:cNvPr id="23" name="图片 22"/>
          <p:cNvPicPr>
            <a:picLocks noChangeAspect="1"/>
          </p:cNvPicPr>
          <p:nvPr/>
        </p:nvPicPr>
        <p:blipFill>
          <a:blip r:embed="rId6"/>
          <a:stretch>
            <a:fillRect/>
          </a:stretch>
        </p:blipFill>
        <p:spPr>
          <a:xfrm>
            <a:off x="5115695" y="3291645"/>
            <a:ext cx="2113497" cy="1568246"/>
          </a:xfrm>
          <a:prstGeom prst="rect">
            <a:avLst/>
          </a:prstGeom>
        </p:spPr>
      </p:pic>
      <p:pic>
        <p:nvPicPr>
          <p:cNvPr id="24" name="图片 23"/>
          <p:cNvPicPr>
            <a:picLocks noChangeAspect="1"/>
          </p:cNvPicPr>
          <p:nvPr/>
        </p:nvPicPr>
        <p:blipFill>
          <a:blip r:embed="rId7"/>
          <a:stretch>
            <a:fillRect/>
          </a:stretch>
        </p:blipFill>
        <p:spPr>
          <a:xfrm>
            <a:off x="7467386" y="3291645"/>
            <a:ext cx="2027392" cy="157461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热门旅游</a:t>
            </a:r>
            <a:r>
              <a:rPr lang="en-US" altLang="zh-CN" sz="2800" dirty="0">
                <a:solidFill>
                  <a:prstClr val="black"/>
                </a:solidFill>
                <a:latin typeface="黑体" panose="02010609060101010101" pitchFamily="49" charset="-122"/>
                <a:ea typeface="黑体" panose="02010609060101010101" pitchFamily="49" charset="-122"/>
              </a:rPr>
              <a:t>APP</a:t>
            </a:r>
            <a:r>
              <a:rPr lang="zh-CN" altLang="en-US" sz="2800" dirty="0">
                <a:solidFill>
                  <a:prstClr val="black"/>
                </a:solidFill>
                <a:latin typeface="黑体" panose="02010609060101010101" pitchFamily="49" charset="-122"/>
                <a:ea typeface="黑体" panose="02010609060101010101" pitchFamily="49" charset="-122"/>
              </a:rPr>
              <a:t>使用分析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7" name="矩形 6"/>
          <p:cNvSpPr/>
          <p:nvPr/>
        </p:nvSpPr>
        <p:spPr>
          <a:xfrm>
            <a:off x="592217" y="414073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TOP1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携程 </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58%</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943042" y="414073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TOP2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indent="90805">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去哪儿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14%</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234232" y="4140730"/>
            <a:ext cx="2115375"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TOP3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同程旅游</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7623506" y="4185504"/>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smtClean="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TOP4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蚂蜂窝自由行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5%</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p:cNvSpPr/>
          <p:nvPr/>
        </p:nvSpPr>
        <p:spPr>
          <a:xfrm>
            <a:off x="9630706" y="4185503"/>
            <a:ext cx="2306745" cy="1815882"/>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smtClean="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TOP5</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a:lnSpc>
                <a:spcPct val="150000"/>
              </a:lnSpc>
            </a:pPr>
            <a:r>
              <a:rPr lang="zh-CN" altLang="en-US"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  航</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旅纵横</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 4%</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a:p>
            <a:pPr lvl="0">
              <a:lnSpc>
                <a:spcPct val="150000"/>
              </a:lnSpc>
            </a:pP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92217" y="1029785"/>
            <a:ext cx="10850445" cy="1200329"/>
          </a:xfrm>
          <a:prstGeom prst="rect">
            <a:avLst/>
          </a:prstGeom>
        </p:spPr>
        <p:txBody>
          <a:bodyPr wrap="square">
            <a:spAutoFit/>
          </a:bodyPr>
          <a:lstStyle/>
          <a:p>
            <a:pPr indent="355600" algn="just">
              <a:lnSpc>
                <a:spcPct val="200000"/>
              </a:lnSpc>
            </a:pPr>
            <a:r>
              <a:rPr lang="en-US" altLang="zh-CN" sz="1600" kern="100" dirty="0">
                <a:solidFill>
                  <a:schemeClr val="bg1"/>
                </a:solidFill>
                <a:latin typeface="Calibri" panose="020F0502020204030204" pitchFamily="34" charset="0"/>
                <a:cs typeface="Times New Roman" panose="02020603050405020304" pitchFamily="18" charset="0"/>
              </a:rPr>
              <a:t> </a:t>
            </a:r>
            <a:r>
              <a:rPr lang="en-US" altLang="zh-CN" sz="1600" kern="100" dirty="0" smtClean="0">
                <a:solidFill>
                  <a:schemeClr val="bg1"/>
                </a:solidFill>
                <a:latin typeface="Calibri" panose="020F0502020204030204" pitchFamily="34" charset="0"/>
                <a:cs typeface="Times New Roman" panose="02020603050405020304" pitchFamily="18" charset="0"/>
              </a:rPr>
              <a:t> </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游客使用的热门旅游相关的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前五位依次是携程网、去哪网、同程旅游、蚂蜂窝自由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行、航</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旅</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纵横，建议</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发布旅游信息可选择此类主流</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进行推送，以便有效宣传及引导游客。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791732" y="2973461"/>
            <a:ext cx="1303022" cy="1237871"/>
          </a:xfrm>
          <a:prstGeom prst="rect">
            <a:avLst/>
          </a:prstGeom>
        </p:spPr>
      </p:pic>
      <p:pic>
        <p:nvPicPr>
          <p:cNvPr id="12" name="图片 11"/>
          <p:cNvPicPr>
            <a:picLocks noChangeAspect="1"/>
          </p:cNvPicPr>
          <p:nvPr/>
        </p:nvPicPr>
        <p:blipFill>
          <a:blip r:embed="rId2"/>
          <a:stretch>
            <a:fillRect/>
          </a:stretch>
        </p:blipFill>
        <p:spPr>
          <a:xfrm>
            <a:off x="3064741" y="2973461"/>
            <a:ext cx="1376166" cy="1291566"/>
          </a:xfrm>
          <a:prstGeom prst="rect">
            <a:avLst/>
          </a:prstGeom>
        </p:spPr>
      </p:pic>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6" name="图片 15"/>
          <p:cNvPicPr>
            <a:picLocks noChangeAspect="1"/>
          </p:cNvPicPr>
          <p:nvPr/>
        </p:nvPicPr>
        <p:blipFill>
          <a:blip r:embed="rId3"/>
          <a:stretch>
            <a:fillRect/>
          </a:stretch>
        </p:blipFill>
        <p:spPr>
          <a:xfrm>
            <a:off x="10367319" y="62776"/>
            <a:ext cx="833521" cy="763300"/>
          </a:xfrm>
          <a:prstGeom prst="rect">
            <a:avLst/>
          </a:prstGeom>
        </p:spPr>
      </p:pic>
      <p:pic>
        <p:nvPicPr>
          <p:cNvPr id="18" name="图片 17"/>
          <p:cNvPicPr>
            <a:picLocks noChangeAspect="1"/>
          </p:cNvPicPr>
          <p:nvPr/>
        </p:nvPicPr>
        <p:blipFill>
          <a:blip r:embed="rId4"/>
          <a:stretch>
            <a:fillRect/>
          </a:stretch>
        </p:blipFill>
        <p:spPr>
          <a:xfrm>
            <a:off x="11200841" y="62776"/>
            <a:ext cx="890522" cy="761206"/>
          </a:xfrm>
          <a:prstGeom prst="rect">
            <a:avLst/>
          </a:prstGeom>
        </p:spPr>
      </p:pic>
      <p:pic>
        <p:nvPicPr>
          <p:cNvPr id="5" name="图片 4"/>
          <p:cNvPicPr>
            <a:picLocks noChangeAspect="1"/>
          </p:cNvPicPr>
          <p:nvPr/>
        </p:nvPicPr>
        <p:blipFill>
          <a:blip r:embed="rId5"/>
          <a:stretch>
            <a:fillRect/>
          </a:stretch>
        </p:blipFill>
        <p:spPr>
          <a:xfrm>
            <a:off x="7801375" y="2973461"/>
            <a:ext cx="1386142" cy="1315958"/>
          </a:xfrm>
          <a:prstGeom prst="rect">
            <a:avLst/>
          </a:prstGeom>
        </p:spPr>
      </p:pic>
      <p:pic>
        <p:nvPicPr>
          <p:cNvPr id="6" name="图片 5"/>
          <p:cNvPicPr>
            <a:picLocks noChangeAspect="1"/>
          </p:cNvPicPr>
          <p:nvPr/>
        </p:nvPicPr>
        <p:blipFill>
          <a:blip r:embed="rId6"/>
          <a:stretch>
            <a:fillRect/>
          </a:stretch>
        </p:blipFill>
        <p:spPr>
          <a:xfrm>
            <a:off x="5410894" y="2973461"/>
            <a:ext cx="1384881" cy="1267518"/>
          </a:xfrm>
          <a:prstGeom prst="rect">
            <a:avLst/>
          </a:prstGeom>
        </p:spPr>
      </p:pic>
      <p:pic>
        <p:nvPicPr>
          <p:cNvPr id="10" name="图片 9"/>
          <p:cNvPicPr>
            <a:picLocks noChangeAspect="1"/>
          </p:cNvPicPr>
          <p:nvPr/>
        </p:nvPicPr>
        <p:blipFill>
          <a:blip r:embed="rId7"/>
          <a:stretch>
            <a:fillRect/>
          </a:stretch>
        </p:blipFill>
        <p:spPr>
          <a:xfrm>
            <a:off x="9854675" y="2973461"/>
            <a:ext cx="1297221" cy="129722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国内游客深圳游分析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深圳国内游游客分析</a:t>
              </a:r>
              <a:endPar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B</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endParaRPr lang="zh-CN" altLang="en-US" sz="4800" b="1" dirty="0">
                <a:solidFill>
                  <a:srgbClr val="0ABBDC"/>
                </a:solidFill>
              </a:endParaRP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endParaRPr lang="zh-CN" altLang="en-US" sz="4800" b="1" dirty="0">
                <a:solidFill>
                  <a:srgbClr val="0ABBDC"/>
                </a:solidFill>
              </a:endParaRP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深圳国内游游客日走势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23461" y="1914948"/>
            <a:ext cx="3737113" cy="2862322"/>
          </a:xfrm>
          <a:prstGeom prst="rect">
            <a:avLst/>
          </a:prstGeom>
        </p:spPr>
        <p:txBody>
          <a:bodyPr wrap="square">
            <a:spAutoFit/>
          </a:bodyPr>
          <a:lstStyle/>
          <a:p>
            <a:pPr indent="355600" algn="just">
              <a:lnSpc>
                <a:spcPct val="200000"/>
              </a:lnSpc>
              <a:spcAft>
                <a:spcPts val="0"/>
              </a:spcAft>
            </a:pP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从深圳出发到国内其它省市旅游的游客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1933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每日在外旅游的游客数量如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其中周末出行人数相对较多（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2" name="图表 11"/>
          <p:cNvGraphicFramePr/>
          <p:nvPr/>
        </p:nvGraphicFramePr>
        <p:xfrm>
          <a:off x="4777408" y="1985196"/>
          <a:ext cx="6868693" cy="40398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深圳国内游游客停留天数分析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58420" y="1737756"/>
            <a:ext cx="4059354" cy="310854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出发到</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旅游的游客停留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天数总体分布：停留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5287297" y="1902543"/>
          <a:ext cx="6426091" cy="4105294"/>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：深圳出发国内</a:t>
            </a:r>
            <a:r>
              <a:rPr lang="zh-CN" altLang="en-US" sz="2800" dirty="0" smtClean="0">
                <a:solidFill>
                  <a:schemeClr val="tx1"/>
                </a:solidFill>
                <a:latin typeface="黑体" panose="02010609060101010101" pitchFamily="49" charset="-122"/>
                <a:ea typeface="黑体" panose="02010609060101010101" pitchFamily="49" charset="-122"/>
              </a:rPr>
              <a:t>一日游目的地</a:t>
            </a:r>
            <a:r>
              <a:rPr lang="zh-CN" altLang="en-US" sz="2800" dirty="0">
                <a:solidFill>
                  <a:schemeClr val="tx1"/>
                </a:solidFill>
                <a:latin typeface="黑体" panose="02010609060101010101" pitchFamily="49" charset="-122"/>
                <a:ea typeface="黑体" panose="02010609060101010101" pitchFamily="49" charset="-122"/>
              </a:rPr>
              <a:t>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48288" y="824642"/>
            <a:ext cx="1089290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从深圳外出一日游的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游客去向前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个省份依次是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湖南、广西、湖北、广东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、河南；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广东省内去向东莞、广州、清远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、中山、惠州等</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城市较多。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a:xfrm>
            <a:off x="8619490" y="6356350"/>
            <a:ext cx="2743200" cy="365125"/>
          </a:xfrm>
        </p:spPr>
        <p:txBody>
          <a:bodyPr/>
          <a:lstStyle/>
          <a:p>
            <a:fld id="{091724DE-F2C0-4355-A5F3-6327789F68F2}" type="slidenum">
              <a:rPr lang="zh-CN" altLang="en-US" smtClean="0"/>
            </a:fld>
            <a:endParaRPr lang="zh-CN" altLang="en-US" dirty="0"/>
          </a:p>
        </p:txBody>
      </p:sp>
      <p:pic>
        <p:nvPicPr>
          <p:cNvPr id="9" name="图片 8"/>
          <p:cNvPicPr>
            <a:picLocks noChangeAspect="1"/>
          </p:cNvPicPr>
          <p:nvPr/>
        </p:nvPicPr>
        <p:blipFill>
          <a:blip r:embed="rId1"/>
          <a:stretch>
            <a:fillRect/>
          </a:stretch>
        </p:blipFill>
        <p:spPr>
          <a:xfrm>
            <a:off x="10367319" y="62776"/>
            <a:ext cx="833521" cy="763300"/>
          </a:xfrm>
          <a:prstGeom prst="rect">
            <a:avLst/>
          </a:prstGeom>
        </p:spPr>
      </p:pic>
      <p:pic>
        <p:nvPicPr>
          <p:cNvPr id="10" name="图片 9"/>
          <p:cNvPicPr>
            <a:picLocks noChangeAspect="1"/>
          </p:cNvPicPr>
          <p:nvPr/>
        </p:nvPicPr>
        <p:blipFill>
          <a:blip r:embed="rId2"/>
          <a:stretch>
            <a:fillRect/>
          </a:stretch>
        </p:blipFill>
        <p:spPr>
          <a:xfrm>
            <a:off x="11200841" y="62776"/>
            <a:ext cx="890522" cy="761206"/>
          </a:xfrm>
          <a:prstGeom prst="rect">
            <a:avLst/>
          </a:prstGeom>
        </p:spPr>
      </p:pic>
      <p:sp>
        <p:nvSpPr>
          <p:cNvPr id="6" name="矩形 5"/>
          <p:cNvSpPr/>
          <p:nvPr/>
        </p:nvSpPr>
        <p:spPr>
          <a:xfrm>
            <a:off x="4257040" y="2651760"/>
            <a:ext cx="1934817"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23.2%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10.7%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贵州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四川</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安徽</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3.0%</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10200734" y="2651760"/>
            <a:ext cx="1833151"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34.9%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17.7%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清</a:t>
            </a:r>
            <a:r>
              <a:rPr lang="zh-CN" altLang="en-US" dirty="0">
                <a:solidFill>
                  <a:schemeClr val="bg1"/>
                </a:solidFill>
                <a:latin typeface="黑体" panose="02010609060101010101" pitchFamily="49" charset="-122"/>
                <a:ea typeface="黑体" panose="02010609060101010101" pitchFamily="49" charset="-122"/>
              </a:rPr>
              <a:t>远	</a:t>
            </a:r>
            <a:r>
              <a:rPr lang="en-US" altLang="zh-CN" dirty="0">
                <a:solidFill>
                  <a:schemeClr val="bg1"/>
                </a:solidFill>
                <a:latin typeface="黑体" panose="02010609060101010101" pitchFamily="49" charset="-122"/>
                <a:ea typeface="黑体" panose="02010609060101010101" pitchFamily="49" charset="-122"/>
              </a:rPr>
              <a:t>14.0%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韶关</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浮	</a:t>
            </a:r>
            <a:r>
              <a:rPr lang="en-US" altLang="zh-CN" dirty="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河源</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1.5%</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4" name="图片 3" descr="HV`6T]65TY([91LVZ2T74U9"/>
          <p:cNvPicPr>
            <a:picLocks noChangeAspect="1"/>
          </p:cNvPicPr>
          <p:nvPr/>
        </p:nvPicPr>
        <p:blipFill>
          <a:blip r:embed="rId3"/>
          <a:stretch>
            <a:fillRect/>
          </a:stretch>
        </p:blipFill>
        <p:spPr>
          <a:xfrm>
            <a:off x="5852795" y="2651760"/>
            <a:ext cx="4347845" cy="2860040"/>
          </a:xfrm>
          <a:prstGeom prst="rect">
            <a:avLst/>
          </a:prstGeom>
        </p:spPr>
      </p:pic>
      <p:pic>
        <p:nvPicPr>
          <p:cNvPr id="12" name="图片 11" descr="26]1R%{%RF6IXBULM1NBW{S"/>
          <p:cNvPicPr>
            <a:picLocks noChangeAspect="1"/>
          </p:cNvPicPr>
          <p:nvPr/>
        </p:nvPicPr>
        <p:blipFill>
          <a:blip r:embed="rId4"/>
          <a:stretch>
            <a:fillRect/>
          </a:stretch>
        </p:blipFill>
        <p:spPr>
          <a:xfrm>
            <a:off x="73025" y="2652395"/>
            <a:ext cx="4184650" cy="286258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：国内一日游游客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6947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深圳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出发</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67.8%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出行交通工具</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以火车、汽车为主。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94618" y="2596736"/>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610257" y="2596736"/>
            <a:ext cx="1148668" cy="1211781"/>
          </a:xfrm>
          <a:prstGeom prst="rect">
            <a:avLst/>
          </a:prstGeom>
          <a:noFill/>
          <a:ln w="9525">
            <a:noFill/>
            <a:miter lim="800000"/>
            <a:headEnd/>
            <a:tailEnd/>
          </a:ln>
        </p:spPr>
      </p:pic>
      <p:sp>
        <p:nvSpPr>
          <p:cNvPr id="11" name="文本框 10"/>
          <p:cNvSpPr txBox="1"/>
          <p:nvPr/>
        </p:nvSpPr>
        <p:spPr>
          <a:xfrm>
            <a:off x="1758925" y="3202626"/>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34%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15318" y="3202626"/>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66%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9" name="图片 18"/>
          <p:cNvPicPr>
            <a:picLocks noChangeAspect="1"/>
          </p:cNvPicPr>
          <p:nvPr/>
        </p:nvPicPr>
        <p:blipFill>
          <a:blip r:embed="rId4"/>
          <a:stretch>
            <a:fillRect/>
          </a:stretch>
        </p:blipFill>
        <p:spPr>
          <a:xfrm>
            <a:off x="10367319" y="62776"/>
            <a:ext cx="833521" cy="763300"/>
          </a:xfrm>
          <a:prstGeom prst="rect">
            <a:avLst/>
          </a:prstGeom>
        </p:spPr>
      </p:pic>
      <p:pic>
        <p:nvPicPr>
          <p:cNvPr id="23" name="图片 22"/>
          <p:cNvPicPr>
            <a:picLocks noChangeAspect="1"/>
          </p:cNvPicPr>
          <p:nvPr/>
        </p:nvPicPr>
        <p:blipFill>
          <a:blip r:embed="rId5"/>
          <a:stretch>
            <a:fillRect/>
          </a:stretch>
        </p:blipFill>
        <p:spPr>
          <a:xfrm>
            <a:off x="11200841" y="62776"/>
            <a:ext cx="890522" cy="761206"/>
          </a:xfrm>
          <a:prstGeom prst="rect">
            <a:avLst/>
          </a:prstGeom>
        </p:spPr>
      </p:pic>
      <p:pic>
        <p:nvPicPr>
          <p:cNvPr id="15" name="图片 14"/>
          <p:cNvPicPr>
            <a:picLocks noChangeAspect="1"/>
          </p:cNvPicPr>
          <p:nvPr/>
        </p:nvPicPr>
        <p:blipFill>
          <a:blip r:embed="rId6"/>
          <a:stretch>
            <a:fillRect/>
          </a:stretch>
        </p:blipFill>
        <p:spPr>
          <a:xfrm>
            <a:off x="1239088" y="4037489"/>
            <a:ext cx="1013170" cy="668705"/>
          </a:xfrm>
          <a:prstGeom prst="rect">
            <a:avLst/>
          </a:prstGeom>
        </p:spPr>
      </p:pic>
      <p:pic>
        <p:nvPicPr>
          <p:cNvPr id="17" name="图片 16"/>
          <p:cNvPicPr>
            <a:picLocks noChangeAspect="1"/>
          </p:cNvPicPr>
          <p:nvPr/>
        </p:nvPicPr>
        <p:blipFill>
          <a:blip r:embed="rId7"/>
          <a:stretch>
            <a:fillRect/>
          </a:stretch>
        </p:blipFill>
        <p:spPr>
          <a:xfrm>
            <a:off x="1239088" y="4816015"/>
            <a:ext cx="1013169" cy="680235"/>
          </a:xfrm>
          <a:prstGeom prst="rect">
            <a:avLst/>
          </a:prstGeom>
        </p:spPr>
      </p:pic>
      <p:pic>
        <p:nvPicPr>
          <p:cNvPr id="20" name="图片 19"/>
          <p:cNvPicPr>
            <a:picLocks noChangeAspect="1"/>
          </p:cNvPicPr>
          <p:nvPr/>
        </p:nvPicPr>
        <p:blipFill>
          <a:blip r:embed="rId8"/>
          <a:stretch>
            <a:fillRect/>
          </a:stretch>
        </p:blipFill>
        <p:spPr>
          <a:xfrm>
            <a:off x="1239088" y="5614381"/>
            <a:ext cx="1013169" cy="680235"/>
          </a:xfrm>
          <a:prstGeom prst="rect">
            <a:avLst/>
          </a:prstGeom>
        </p:spPr>
      </p:pic>
      <p:sp>
        <p:nvSpPr>
          <p:cNvPr id="21" name="文本框 20"/>
          <p:cNvSpPr txBox="1"/>
          <p:nvPr/>
        </p:nvSpPr>
        <p:spPr>
          <a:xfrm>
            <a:off x="2489116" y="4091141"/>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17.6%</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89116" y="4956077"/>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1.8%</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2489116" y="5754443"/>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80.7%</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5" name="文本框 24"/>
          <p:cNvSpPr txBox="1"/>
          <p:nvPr/>
        </p:nvSpPr>
        <p:spPr>
          <a:xfrm>
            <a:off x="1093304" y="6400412"/>
            <a:ext cx="4505740" cy="276999"/>
          </a:xfrm>
          <a:prstGeom prst="rect">
            <a:avLst/>
          </a:prstGeom>
          <a:noFill/>
        </p:spPr>
        <p:txBody>
          <a:bodyPr wrap="square" rtlCol="0">
            <a:spAutoFit/>
          </a:bodyPr>
          <a:lstStyle/>
          <a:p>
            <a:r>
              <a:rPr lang="zh-CN" altLang="en-US" sz="1200" dirty="0">
                <a:solidFill>
                  <a:schemeClr val="bg1">
                    <a:lumMod val="95000"/>
                  </a:schemeClr>
                </a:solidFill>
                <a:latin typeface="黑体" panose="02010609060101010101" pitchFamily="49" charset="-122"/>
                <a:ea typeface="黑体" panose="02010609060101010101" pitchFamily="49" charset="-122"/>
              </a:rPr>
              <a:t>注：出行交通工具抽样出行省内用户，省外用户无数据</a:t>
            </a:r>
            <a:endParaRPr lang="zh-CN" altLang="en-US" sz="1200" dirty="0">
              <a:solidFill>
                <a:schemeClr val="bg1">
                  <a:lumMod val="9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：国内过夜游游客目的地分析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44924" y="803427"/>
            <a:ext cx="11099632"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从深圳出发在国内停留过夜的游客目的地以湖南、广东、广西、湖北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、河南为主</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，从深圳出发在广东省内停留过夜的游客目的地以东莞、中山、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广州</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、珠海</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、佛山为主</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610600" y="6373495"/>
            <a:ext cx="2743200" cy="365125"/>
          </a:xfrm>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7" name="矩形 6"/>
          <p:cNvSpPr/>
          <p:nvPr/>
        </p:nvSpPr>
        <p:spPr>
          <a:xfrm>
            <a:off x="4103370" y="2702560"/>
            <a:ext cx="1861930"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21.0%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11.4%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10.0%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四川</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贵州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重庆</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10245090" y="2702560"/>
            <a:ext cx="1701745"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32.5%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12.1%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11.4%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韶关</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清</a:t>
            </a:r>
            <a:r>
              <a:rPr lang="zh-CN" altLang="en-US" dirty="0">
                <a:solidFill>
                  <a:schemeClr val="bg1"/>
                </a:solidFill>
                <a:latin typeface="黑体" panose="02010609060101010101" pitchFamily="49" charset="-122"/>
                <a:ea typeface="黑体" panose="02010609060101010101" pitchFamily="49" charset="-122"/>
              </a:rPr>
              <a:t>远	</a:t>
            </a:r>
            <a:r>
              <a:rPr lang="en-US" altLang="zh-CN" dirty="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浮	</a:t>
            </a:r>
            <a:r>
              <a:rPr lang="en-US" altLang="zh-CN" dirty="0">
                <a:solidFill>
                  <a:schemeClr val="bg1"/>
                </a:solidFill>
                <a:latin typeface="黑体" panose="02010609060101010101" pitchFamily="49" charset="-122"/>
                <a:ea typeface="黑体" panose="02010609060101010101" pitchFamily="49" charset="-122"/>
              </a:rPr>
              <a:t>2.8%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梅</a:t>
            </a:r>
            <a:r>
              <a:rPr lang="zh-CN" altLang="en-US" dirty="0">
                <a:solidFill>
                  <a:schemeClr val="bg1"/>
                </a:solidFill>
                <a:latin typeface="黑体" panose="02010609060101010101" pitchFamily="49" charset="-122"/>
                <a:ea typeface="黑体" panose="02010609060101010101" pitchFamily="49" charset="-122"/>
              </a:rPr>
              <a:t>州	</a:t>
            </a:r>
            <a:r>
              <a:rPr lang="en-US" altLang="zh-CN" dirty="0">
                <a:solidFill>
                  <a:schemeClr val="bg1"/>
                </a:solidFill>
                <a:latin typeface="黑体" panose="02010609060101010101" pitchFamily="49" charset="-122"/>
                <a:ea typeface="黑体" panose="02010609060101010101" pitchFamily="49" charset="-122"/>
              </a:rPr>
              <a:t>2.5%</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5" name="图片 4" descr="NX(}Z3D5][D`)CQJYNZBI}0"/>
          <p:cNvPicPr>
            <a:picLocks noChangeAspect="1"/>
          </p:cNvPicPr>
          <p:nvPr/>
        </p:nvPicPr>
        <p:blipFill>
          <a:blip r:embed="rId3"/>
          <a:stretch>
            <a:fillRect/>
          </a:stretch>
        </p:blipFill>
        <p:spPr>
          <a:xfrm>
            <a:off x="63500" y="2715260"/>
            <a:ext cx="4091940" cy="2799715"/>
          </a:xfrm>
          <a:prstGeom prst="rect">
            <a:avLst/>
          </a:prstGeom>
        </p:spPr>
      </p:pic>
      <p:pic>
        <p:nvPicPr>
          <p:cNvPr id="6" name="图片 5" descr="U_WU6[WU927W}XZ2$S`UQB4"/>
          <p:cNvPicPr>
            <a:picLocks noChangeAspect="1"/>
          </p:cNvPicPr>
          <p:nvPr/>
        </p:nvPicPr>
        <p:blipFill>
          <a:blip r:embed="rId4"/>
          <a:stretch>
            <a:fillRect/>
          </a:stretch>
        </p:blipFill>
        <p:spPr>
          <a:xfrm>
            <a:off x="5762625" y="2703195"/>
            <a:ext cx="4482465" cy="281241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9" y="-31109"/>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：国内过夜游游客停留天数分析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594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在国内过夜游客停留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49.6%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，过夜游游客以湖南、广东、广西、湖北较多。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30" name="表格 29"/>
          <p:cNvGraphicFramePr>
            <a:graphicFrameLocks noGrp="1"/>
          </p:cNvGraphicFramePr>
          <p:nvPr/>
        </p:nvGraphicFramePr>
        <p:xfrm>
          <a:off x="6301409" y="2547791"/>
          <a:ext cx="5637554" cy="3762174"/>
        </p:xfrm>
        <a:graphic>
          <a:graphicData uri="http://schemas.openxmlformats.org/drawingml/2006/table">
            <a:tbl>
              <a:tblPr firstRow="1" bandRow="1">
                <a:tableStyleId>{7DF18680-E054-41AD-8BC1-D1AEF772440D}</a:tableStyleId>
              </a:tblPr>
              <a:tblGrid>
                <a:gridCol w="1278166"/>
                <a:gridCol w="4359388"/>
              </a:tblGrid>
              <a:tr h="627029">
                <a:tc>
                  <a:txBody>
                    <a:bodyPr/>
                    <a:lstStyle/>
                    <a:p>
                      <a:r>
                        <a:rPr lang="zh-CN" altLang="en-US" dirty="0">
                          <a:latin typeface="黑体" panose="02010609060101010101" pitchFamily="49" charset="-122"/>
                          <a:ea typeface="黑体" panose="02010609060101010101" pitchFamily="49" charset="-122"/>
                        </a:rPr>
                        <a:t>停留天数</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dirty="0" smtClean="0">
                          <a:latin typeface="黑体" panose="02010609060101010101" pitchFamily="49" charset="-122"/>
                          <a:ea typeface="黑体" panose="02010609060101010101" pitchFamily="49" charset="-122"/>
                        </a:rPr>
                        <a:t>主要去向</a:t>
                      </a:r>
                      <a:r>
                        <a:rPr lang="zh-CN" altLang="en-US" dirty="0">
                          <a:latin typeface="黑体" panose="02010609060101010101" pitchFamily="49" charset="-122"/>
                          <a:ea typeface="黑体" panose="02010609060101010101" pitchFamily="49" charset="-122"/>
                        </a:rPr>
                        <a:t>省份</a:t>
                      </a:r>
                      <a:endParaRPr lang="zh-CN" altLang="en-US"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23%</a:t>
                      </a:r>
                      <a:r>
                        <a:rPr lang="zh-CN" altLang="en-US" dirty="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、河南</a:t>
                      </a:r>
                      <a:r>
                        <a:rPr lang="en-US" altLang="zh-CN" dirty="0" smtClean="0">
                          <a:latin typeface="黑体" panose="02010609060101010101" pitchFamily="49" charset="-122"/>
                          <a:ea typeface="黑体" panose="02010609060101010101" pitchFamily="49" charset="-122"/>
                        </a:rPr>
                        <a:t>8%</a:t>
                      </a:r>
                      <a:endParaRPr lang="en-US" altLang="zh-CN"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21%</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8%</a:t>
                      </a:r>
                      <a:endParaRPr lang="en-US" altLang="zh-CN"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4-6</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20%</a:t>
                      </a: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8%</a:t>
                      </a:r>
                      <a:endParaRPr lang="en-US" altLang="zh-CN"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7-15</a:t>
                      </a:r>
                      <a:r>
                        <a:rPr lang="zh-CN" altLang="en-US" dirty="0">
                          <a:latin typeface="黑体" panose="02010609060101010101" pitchFamily="49" charset="-122"/>
                          <a:ea typeface="黑体" panose="02010609060101010101" pitchFamily="49" charset="-122"/>
                        </a:rPr>
                        <a:t>天</a:t>
                      </a:r>
                      <a:endParaRPr lang="zh-CN" altLang="en-US" dirty="0">
                        <a:latin typeface="黑体" panose="02010609060101010101" pitchFamily="49" charset="-122"/>
                        <a:ea typeface="黑体" panose="02010609060101010101" pitchFamily="49" charset="-122"/>
                      </a:endParaRPr>
                    </a:p>
                  </a:txBody>
                  <a:tcPr anchor="ctr"/>
                </a:tc>
                <a:tc>
                  <a:txBody>
                    <a:bodyPr/>
                    <a:lstStyle/>
                    <a:p>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18%</a:t>
                      </a: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18%</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、重庆</a:t>
                      </a:r>
                      <a:r>
                        <a:rPr lang="en-US" altLang="zh-CN" dirty="0" smtClean="0">
                          <a:latin typeface="黑体" panose="02010609060101010101" pitchFamily="49" charset="-122"/>
                          <a:ea typeface="黑体" panose="02010609060101010101" pitchFamily="49" charset="-122"/>
                        </a:rPr>
                        <a:t>7</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天以上</a:t>
                      </a:r>
                      <a:endParaRPr lang="zh-CN" altLang="en-US" dirty="0">
                        <a:latin typeface="黑体" panose="02010609060101010101" pitchFamily="49" charset="-122"/>
                        <a:ea typeface="黑体" panose="02010609060101010101" pitchFamily="49" charset="-122"/>
                      </a:endParaRP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29%</a:t>
                      </a: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15%</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、重庆</a:t>
                      </a:r>
                      <a:r>
                        <a:rPr lang="en-US" altLang="zh-CN" dirty="0" smtClean="0">
                          <a:latin typeface="黑体" panose="02010609060101010101" pitchFamily="49" charset="-122"/>
                          <a:ea typeface="黑体" panose="02010609060101010101" pitchFamily="49" charset="-122"/>
                        </a:rPr>
                        <a:t>8%</a:t>
                      </a:r>
                      <a:endParaRPr lang="zh-CN" altLang="en-US" dirty="0">
                        <a:latin typeface="黑体" panose="02010609060101010101" pitchFamily="49" charset="-122"/>
                        <a:ea typeface="黑体" panose="02010609060101010101" pitchFamily="49" charset="-122"/>
                      </a:endParaRPr>
                    </a:p>
                  </a:txBody>
                  <a:tcPr anchor="ctr"/>
                </a:tc>
              </a:tr>
            </a:tbl>
          </a:graphicData>
        </a:graphic>
      </p:graphicFrame>
      <p:graphicFrame>
        <p:nvGraphicFramePr>
          <p:cNvPr id="8" name="图表 7"/>
          <p:cNvGraphicFramePr/>
          <p:nvPr/>
        </p:nvGraphicFramePr>
        <p:xfrm>
          <a:off x="488844" y="2552131"/>
          <a:ext cx="5640286" cy="3748623"/>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9" name="图片 8"/>
          <p:cNvPicPr>
            <a:picLocks noChangeAspect="1"/>
          </p:cNvPicPr>
          <p:nvPr/>
        </p:nvPicPr>
        <p:blipFill>
          <a:blip r:embed="rId2"/>
          <a:stretch>
            <a:fillRect/>
          </a:stretch>
        </p:blipFill>
        <p:spPr>
          <a:xfrm>
            <a:off x="10367319" y="62776"/>
            <a:ext cx="833521" cy="763300"/>
          </a:xfrm>
          <a:prstGeom prst="rect">
            <a:avLst/>
          </a:prstGeom>
        </p:spPr>
      </p:pic>
      <p:pic>
        <p:nvPicPr>
          <p:cNvPr id="10" name="图片 9"/>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：国内过夜游游客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98647"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夜游游客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22.2%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62.6%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；出行工具以仍火车、汽车为主。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942781" y="2349814"/>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658420" y="2349814"/>
            <a:ext cx="1148668" cy="1211781"/>
          </a:xfrm>
          <a:prstGeom prst="rect">
            <a:avLst/>
          </a:prstGeom>
          <a:noFill/>
          <a:ln w="9525">
            <a:noFill/>
            <a:miter lim="800000"/>
            <a:headEnd/>
            <a:tailEnd/>
          </a:ln>
        </p:spPr>
      </p:pic>
      <p:sp>
        <p:nvSpPr>
          <p:cNvPr id="11" name="文本框 10"/>
          <p:cNvSpPr txBox="1"/>
          <p:nvPr/>
        </p:nvSpPr>
        <p:spPr>
          <a:xfrm>
            <a:off x="1807088" y="2955704"/>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35%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63481" y="2955704"/>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65%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9" name="图片 18"/>
          <p:cNvPicPr>
            <a:picLocks noChangeAspect="1"/>
          </p:cNvPicPr>
          <p:nvPr/>
        </p:nvPicPr>
        <p:blipFill>
          <a:blip r:embed="rId4"/>
          <a:stretch>
            <a:fillRect/>
          </a:stretch>
        </p:blipFill>
        <p:spPr>
          <a:xfrm>
            <a:off x="10367319" y="62776"/>
            <a:ext cx="833521" cy="763300"/>
          </a:xfrm>
          <a:prstGeom prst="rect">
            <a:avLst/>
          </a:prstGeom>
        </p:spPr>
      </p:pic>
      <p:pic>
        <p:nvPicPr>
          <p:cNvPr id="23" name="图片 22"/>
          <p:cNvPicPr>
            <a:picLocks noChangeAspect="1"/>
          </p:cNvPicPr>
          <p:nvPr/>
        </p:nvPicPr>
        <p:blipFill>
          <a:blip r:embed="rId5"/>
          <a:stretch>
            <a:fillRect/>
          </a:stretch>
        </p:blipFill>
        <p:spPr>
          <a:xfrm>
            <a:off x="11200841" y="62776"/>
            <a:ext cx="890522" cy="761206"/>
          </a:xfrm>
          <a:prstGeom prst="rect">
            <a:avLst/>
          </a:prstGeom>
        </p:spPr>
      </p:pic>
      <p:pic>
        <p:nvPicPr>
          <p:cNvPr id="15" name="图片 14"/>
          <p:cNvPicPr>
            <a:picLocks noChangeAspect="1"/>
          </p:cNvPicPr>
          <p:nvPr/>
        </p:nvPicPr>
        <p:blipFill>
          <a:blip r:embed="rId6"/>
          <a:stretch>
            <a:fillRect/>
          </a:stretch>
        </p:blipFill>
        <p:spPr>
          <a:xfrm>
            <a:off x="1239088" y="3891717"/>
            <a:ext cx="1013170" cy="668705"/>
          </a:xfrm>
          <a:prstGeom prst="rect">
            <a:avLst/>
          </a:prstGeom>
        </p:spPr>
      </p:pic>
      <p:pic>
        <p:nvPicPr>
          <p:cNvPr id="17" name="图片 16"/>
          <p:cNvPicPr>
            <a:picLocks noChangeAspect="1"/>
          </p:cNvPicPr>
          <p:nvPr/>
        </p:nvPicPr>
        <p:blipFill>
          <a:blip r:embed="rId7"/>
          <a:stretch>
            <a:fillRect/>
          </a:stretch>
        </p:blipFill>
        <p:spPr>
          <a:xfrm>
            <a:off x="1239088" y="4670243"/>
            <a:ext cx="1013169" cy="680235"/>
          </a:xfrm>
          <a:prstGeom prst="rect">
            <a:avLst/>
          </a:prstGeom>
        </p:spPr>
      </p:pic>
      <p:pic>
        <p:nvPicPr>
          <p:cNvPr id="20" name="图片 19"/>
          <p:cNvPicPr>
            <a:picLocks noChangeAspect="1"/>
          </p:cNvPicPr>
          <p:nvPr/>
        </p:nvPicPr>
        <p:blipFill>
          <a:blip r:embed="rId8"/>
          <a:stretch>
            <a:fillRect/>
          </a:stretch>
        </p:blipFill>
        <p:spPr>
          <a:xfrm>
            <a:off x="1239088" y="5528243"/>
            <a:ext cx="1013169" cy="680235"/>
          </a:xfrm>
          <a:prstGeom prst="rect">
            <a:avLst/>
          </a:prstGeom>
        </p:spPr>
      </p:pic>
      <p:sp>
        <p:nvSpPr>
          <p:cNvPr id="21" name="文本框 20"/>
          <p:cNvSpPr txBox="1"/>
          <p:nvPr/>
        </p:nvSpPr>
        <p:spPr>
          <a:xfrm>
            <a:off x="2489116" y="3945369"/>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30.3%</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89116" y="4810305"/>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3.0%</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2489116" y="5668305"/>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66.7%</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5" name="文本框 4"/>
          <p:cNvSpPr txBox="1"/>
          <p:nvPr/>
        </p:nvSpPr>
        <p:spPr>
          <a:xfrm>
            <a:off x="1093304" y="6400412"/>
            <a:ext cx="4505740" cy="276999"/>
          </a:xfrm>
          <a:prstGeom prst="rect">
            <a:avLst/>
          </a:prstGeom>
          <a:noFill/>
        </p:spPr>
        <p:txBody>
          <a:bodyPr wrap="square" rtlCol="0">
            <a:spAutoFit/>
          </a:bodyPr>
          <a:lstStyle/>
          <a:p>
            <a:r>
              <a:rPr lang="zh-CN" altLang="en-US" sz="1200" dirty="0">
                <a:solidFill>
                  <a:schemeClr val="bg1">
                    <a:lumMod val="95000"/>
                  </a:schemeClr>
                </a:solidFill>
                <a:latin typeface="黑体" panose="02010609060101010101" pitchFamily="49" charset="-122"/>
                <a:ea typeface="黑体" panose="02010609060101010101" pitchFamily="49" charset="-122"/>
              </a:rPr>
              <a:t>注：出行交通工具抽样出行省内用户，省外用户无数据</a:t>
            </a:r>
            <a:endParaRPr lang="zh-CN" altLang="en-US" sz="1200" dirty="0">
              <a:solidFill>
                <a:schemeClr val="bg1">
                  <a:lumMod val="95000"/>
                </a:schemeClr>
              </a:solidFill>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国内游客深圳游分析</a:t>
              </a:r>
              <a:endPar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A</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8" name="椭圆 7"/>
            <p:cNvSpPr/>
            <p:nvPr/>
          </p:nvSpPr>
          <p:spPr bwMode="auto">
            <a:xfrm>
              <a:off x="3543841" y="3056154"/>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B</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endParaRPr lang="zh-CN" altLang="en-US" sz="4800" b="1" dirty="0">
                <a:solidFill>
                  <a:srgbClr val="0ABBDC"/>
                </a:solidFill>
              </a:endParaRP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endParaRPr lang="zh-CN" altLang="en-US" sz="4800" b="1" dirty="0">
                <a:solidFill>
                  <a:srgbClr val="0ABBDC"/>
                </a:solidFill>
              </a:endParaRP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国内游客深圳游分析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dirty="0">
                  <a:solidFill>
                    <a:srgbClr val="FFFFFF"/>
                  </a:solidFill>
                  <a:ea typeface="楷体" panose="02010609060101010101" pitchFamily="49" charset="-122"/>
                  <a:cs typeface="Verdana" panose="020B0604030504040204" pitchFamily="34" charset="0"/>
                </a:rPr>
                <a:t>B</a:t>
              </a:r>
              <a:endParaRPr lang="zh-CN" altLang="en-US" sz="40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深圳出境游游客分析</a:t>
              </a:r>
              <a:endPar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C</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endParaRPr lang="zh-CN" altLang="en-US" sz="4800" b="1" dirty="0">
                <a:solidFill>
                  <a:srgbClr val="0ABBDC"/>
                </a:solidFill>
              </a:endParaRP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endParaRPr lang="zh-CN" altLang="en-US" sz="4800" b="1" dirty="0">
                <a:solidFill>
                  <a:srgbClr val="0ABBDC"/>
                </a:solidFill>
              </a:endParaRP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a:t>
            </a:r>
            <a:r>
              <a:rPr lang="zh-CN" altLang="en-US" sz="2800" dirty="0" smtClean="0">
                <a:solidFill>
                  <a:schemeClr val="tx1"/>
                </a:solidFill>
                <a:latin typeface="黑体" panose="02010609060101010101" pitchFamily="49" charset="-122"/>
                <a:ea typeface="黑体" panose="02010609060101010101" pitchFamily="49" charset="-122"/>
              </a:rPr>
              <a:t>游客数量及走势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363210" y="1518872"/>
            <a:ext cx="3744964" cy="366254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深圳本地出境去国外和港澳旅游的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65.0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每日在境外的游客数量如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其中</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日的周六出境游的</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数量较多，主要是去港澳的游客相对较多。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0" name="图表 9"/>
          <p:cNvGraphicFramePr/>
          <p:nvPr/>
        </p:nvGraphicFramePr>
        <p:xfrm>
          <a:off x="4565373" y="1822565"/>
          <a:ext cx="7010127" cy="4003699"/>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深圳出境游类型分布</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91806" y="1656602"/>
            <a:ext cx="3105937" cy="3108543"/>
          </a:xfrm>
          <a:prstGeom prst="rect">
            <a:avLst/>
          </a:prstGeom>
          <a:noFill/>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深圳出境游游客分布：港澳一日游游客占比为</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43.7%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，港澳多日游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40.4%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。出境游仍以港澳一日游为主。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4287454" y="1849049"/>
          <a:ext cx="6601584" cy="4139921"/>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：港澳一日游游客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155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港澳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游客中</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。一日游主要是壮盛年游客。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982926" y="3230317"/>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1078534" y="3230317"/>
            <a:ext cx="1148668" cy="1211781"/>
          </a:xfrm>
          <a:prstGeom prst="rect">
            <a:avLst/>
          </a:prstGeom>
          <a:noFill/>
          <a:ln w="9525">
            <a:noFill/>
            <a:miter lim="800000"/>
            <a:headEnd/>
            <a:tailEnd/>
          </a:ln>
        </p:spPr>
      </p:pic>
      <p:sp>
        <p:nvSpPr>
          <p:cNvPr id="11" name="文本框 10"/>
          <p:cNvSpPr txBox="1"/>
          <p:nvPr/>
        </p:nvSpPr>
        <p:spPr>
          <a:xfrm>
            <a:off x="1398941" y="444209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47%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3469348" y="444209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53%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9" name="图表 8"/>
          <p:cNvGraphicFramePr/>
          <p:nvPr/>
        </p:nvGraphicFramePr>
        <p:xfrm>
          <a:off x="5892165" y="2687884"/>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0" name="图片 9"/>
          <p:cNvPicPr>
            <a:picLocks noChangeAspect="1"/>
          </p:cNvPicPr>
          <p:nvPr/>
        </p:nvPicPr>
        <p:blipFill>
          <a:blip r:embed="rId4"/>
          <a:stretch>
            <a:fillRect/>
          </a:stretch>
        </p:blipFill>
        <p:spPr>
          <a:xfrm>
            <a:off x="10367319" y="62776"/>
            <a:ext cx="833521" cy="763300"/>
          </a:xfrm>
          <a:prstGeom prst="rect">
            <a:avLst/>
          </a:prstGeom>
        </p:spPr>
      </p:pic>
      <p:pic>
        <p:nvPicPr>
          <p:cNvPr id="12" name="图片 11"/>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：港澳过夜游游客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13675" y="2926980"/>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933504" y="2926980"/>
            <a:ext cx="1148668" cy="1211781"/>
          </a:xfrm>
          <a:prstGeom prst="rect">
            <a:avLst/>
          </a:prstGeom>
          <a:noFill/>
          <a:ln w="9525">
            <a:noFill/>
            <a:miter lim="800000"/>
            <a:headEnd/>
            <a:tailEnd/>
          </a:ln>
        </p:spPr>
      </p:pic>
      <p:sp>
        <p:nvSpPr>
          <p:cNvPr id="11" name="文本框 10"/>
          <p:cNvSpPr txBox="1"/>
          <p:nvPr/>
        </p:nvSpPr>
        <p:spPr>
          <a:xfrm>
            <a:off x="1234033" y="4255114"/>
            <a:ext cx="1027756" cy="46037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46%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3300097" y="4255113"/>
            <a:ext cx="1027756" cy="46037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54%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9" name="图表 8"/>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0" name="图片 9"/>
          <p:cNvPicPr>
            <a:picLocks noChangeAspect="1"/>
          </p:cNvPicPr>
          <p:nvPr/>
        </p:nvPicPr>
        <p:blipFill>
          <a:blip r:embed="rId4"/>
          <a:stretch>
            <a:fillRect/>
          </a:stretch>
        </p:blipFill>
        <p:spPr>
          <a:xfrm>
            <a:off x="10367319" y="62776"/>
            <a:ext cx="833521" cy="763300"/>
          </a:xfrm>
          <a:prstGeom prst="rect">
            <a:avLst/>
          </a:prstGeom>
        </p:spPr>
      </p:pic>
      <p:pic>
        <p:nvPicPr>
          <p:cNvPr id="12" name="图片 11"/>
          <p:cNvPicPr>
            <a:picLocks noChangeAspect="1"/>
          </p:cNvPicPr>
          <p:nvPr/>
        </p:nvPicPr>
        <p:blipFill>
          <a:blip r:embed="rId5"/>
          <a:stretch>
            <a:fillRect/>
          </a:stretch>
        </p:blipFill>
        <p:spPr>
          <a:xfrm>
            <a:off x="11200841" y="62776"/>
            <a:ext cx="890522" cy="761206"/>
          </a:xfrm>
          <a:prstGeom prst="rect">
            <a:avLst/>
          </a:prstGeom>
        </p:spPr>
      </p:pic>
      <p:sp>
        <p:nvSpPr>
          <p:cNvPr id="18" name="矩形 17"/>
          <p:cNvSpPr/>
          <p:nvPr/>
        </p:nvSpPr>
        <p:spPr>
          <a:xfrm>
            <a:off x="597005" y="751620"/>
            <a:ext cx="108155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港澳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49.4%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：港澳过夜游游客停留天数分析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594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深圳前往港澳过夜的游客在港澳停留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。大部分游客以停留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2595393" y="2558955"/>
          <a:ext cx="7251412" cy="3797395"/>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0" name="图片 9"/>
          <p:cNvPicPr>
            <a:picLocks noChangeAspect="1"/>
          </p:cNvPicPr>
          <p:nvPr/>
        </p:nvPicPr>
        <p:blipFill>
          <a:blip r:embed="rId2"/>
          <a:stretch>
            <a:fillRect/>
          </a:stretch>
        </p:blipFill>
        <p:spPr>
          <a:xfrm>
            <a:off x="10367319" y="62776"/>
            <a:ext cx="833521" cy="763300"/>
          </a:xfrm>
          <a:prstGeom prst="rect">
            <a:avLst/>
          </a:prstGeom>
        </p:spPr>
      </p:pic>
      <p:pic>
        <p:nvPicPr>
          <p:cNvPr id="11" name="图片 10"/>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：出国游游客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1579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出国</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70.4%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。出国游主要是壮盛年游客。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795226" y="3113966"/>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1093961" y="3113965"/>
            <a:ext cx="1148668" cy="1211781"/>
          </a:xfrm>
          <a:prstGeom prst="rect">
            <a:avLst/>
          </a:prstGeom>
          <a:noFill/>
          <a:ln w="9525">
            <a:noFill/>
            <a:miter lim="800000"/>
            <a:headEnd/>
            <a:tailEnd/>
          </a:ln>
        </p:spPr>
      </p:pic>
      <p:sp>
        <p:nvSpPr>
          <p:cNvPr id="11" name="文本框 10"/>
          <p:cNvSpPr txBox="1"/>
          <p:nvPr/>
        </p:nvSpPr>
        <p:spPr>
          <a:xfrm>
            <a:off x="1420995" y="436596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43%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3261769" y="436596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57%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9" name="图表 8"/>
          <p:cNvGraphicFramePr/>
          <p:nvPr/>
        </p:nvGraphicFramePr>
        <p:xfrm>
          <a:off x="5584098" y="2585608"/>
          <a:ext cx="5928702" cy="3788174"/>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0" name="图片 9"/>
          <p:cNvPicPr>
            <a:picLocks noChangeAspect="1"/>
          </p:cNvPicPr>
          <p:nvPr/>
        </p:nvPicPr>
        <p:blipFill>
          <a:blip r:embed="rId4"/>
          <a:stretch>
            <a:fillRect/>
          </a:stretch>
        </p:blipFill>
        <p:spPr>
          <a:xfrm>
            <a:off x="10367319" y="62776"/>
            <a:ext cx="833521" cy="763300"/>
          </a:xfrm>
          <a:prstGeom prst="rect">
            <a:avLst/>
          </a:prstGeom>
        </p:spPr>
      </p:pic>
      <p:pic>
        <p:nvPicPr>
          <p:cNvPr id="12" name="图片 11"/>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800" dirty="0">
                <a:solidFill>
                  <a:prstClr val="black"/>
                </a:solidFill>
                <a:latin typeface="黑体" panose="02010609060101010101" pitchFamily="49" charset="-122"/>
                <a:ea typeface="黑体" panose="02010609060101010101" pitchFamily="49" charset="-122"/>
              </a:rPr>
              <a:t>3.2</a:t>
            </a:r>
            <a:r>
              <a:rPr lang="zh-CN" altLang="en-US" sz="2800" dirty="0">
                <a:solidFill>
                  <a:prstClr val="black"/>
                </a:solidFill>
                <a:latin typeface="黑体" panose="02010609060101010101" pitchFamily="49" charset="-122"/>
                <a:ea typeface="黑体" panose="02010609060101010101" pitchFamily="49" charset="-122"/>
              </a:rPr>
              <a:t>：出国游目的地分析</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9" name="图表 8"/>
          <p:cNvGraphicFramePr/>
          <p:nvPr/>
        </p:nvGraphicFramePr>
        <p:xfrm>
          <a:off x="4844955" y="1556747"/>
          <a:ext cx="6909578" cy="4838524"/>
        </p:xfrm>
        <a:graphic>
          <a:graphicData uri="http://schemas.openxmlformats.org/drawingml/2006/chart">
            <c:chart xmlns:c="http://schemas.openxmlformats.org/drawingml/2006/chart" xmlns:r="http://schemas.openxmlformats.org/officeDocument/2006/relationships" r:id="rId1"/>
          </a:graphicData>
        </a:graphic>
      </p:graphicFrame>
      <p:sp>
        <p:nvSpPr>
          <p:cNvPr id="5" name="矩形 4"/>
          <p:cNvSpPr/>
          <p:nvPr/>
        </p:nvSpPr>
        <p:spPr>
          <a:xfrm>
            <a:off x="377687" y="1369713"/>
            <a:ext cx="3998734" cy="449353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出国</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游客去向国家依次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是：日本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万人次、美国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加拿大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、泰国</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万人次、马来西亚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万人次、韩国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越南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、哈萨克斯坦</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俄罗斯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、英国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新加坡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印度尼西亚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、菲律宾</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法国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人次、柬埔寨</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万人次，以上</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共占出国游客的</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6" name="图片 5"/>
          <p:cNvPicPr>
            <a:picLocks noChangeAspect="1"/>
          </p:cNvPicPr>
          <p:nvPr/>
        </p:nvPicPr>
        <p:blipFill>
          <a:blip r:embed="rId2"/>
          <a:stretch>
            <a:fillRect/>
          </a:stretch>
        </p:blipFill>
        <p:spPr>
          <a:xfrm>
            <a:off x="10367319" y="62776"/>
            <a:ext cx="833521" cy="763300"/>
          </a:xfrm>
          <a:prstGeom prst="rect">
            <a:avLst/>
          </a:prstGeom>
        </p:spPr>
      </p:pic>
      <p:pic>
        <p:nvPicPr>
          <p:cNvPr id="7" name="图片 6"/>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3.3</a:t>
            </a:r>
            <a:r>
              <a:rPr lang="zh-CN" altLang="en-US" sz="2800" dirty="0">
                <a:solidFill>
                  <a:schemeClr val="tx1"/>
                </a:solidFill>
                <a:latin typeface="黑体" panose="02010609060101010101" pitchFamily="49" charset="-122"/>
                <a:ea typeface="黑体" panose="02010609060101010101" pitchFamily="49" charset="-122"/>
              </a:rPr>
              <a:t>：出国游游客停留天数分析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70130" y="1385102"/>
            <a:ext cx="4069795" cy="4462760"/>
          </a:xfrm>
          <a:prstGeom prst="rect">
            <a:avLst/>
          </a:prstGeom>
        </p:spPr>
        <p:txBody>
          <a:bodyPr wrap="square">
            <a:spAutoFit/>
          </a:bodyPr>
          <a:lstStyle/>
          <a:p>
            <a:pPr algn="just">
              <a:lnSpc>
                <a:spcPct val="200000"/>
              </a:lnSpc>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深圳出国游游客在</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境外各国停留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天数的特征：停留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49.4%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。大部分游客在国外不同国家以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天以内的短期旅游为主，共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200000"/>
              </a:lnSpc>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5" name="图表 4"/>
          <p:cNvGraphicFramePr/>
          <p:nvPr/>
        </p:nvGraphicFramePr>
        <p:xfrm>
          <a:off x="5183280" y="2008119"/>
          <a:ext cx="6401640" cy="3959881"/>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6" name="图片 5"/>
          <p:cNvPicPr>
            <a:picLocks noChangeAspect="1"/>
          </p:cNvPicPr>
          <p:nvPr/>
        </p:nvPicPr>
        <p:blipFill>
          <a:blip r:embed="rId2"/>
          <a:stretch>
            <a:fillRect/>
          </a:stretch>
        </p:blipFill>
        <p:spPr>
          <a:xfrm>
            <a:off x="10367319" y="62776"/>
            <a:ext cx="833521" cy="763300"/>
          </a:xfrm>
          <a:prstGeom prst="rect">
            <a:avLst/>
          </a:prstGeom>
        </p:spPr>
      </p:pic>
      <p:pic>
        <p:nvPicPr>
          <p:cNvPr id="8" name="图片 7"/>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81177"/>
            <a:ext cx="12189481" cy="346867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华文琥珀" panose="02010800040101010101" pitchFamily="2" charset="-122"/>
                <a:ea typeface="华文琥珀" panose="02010800040101010101" pitchFamily="2" charset="-122"/>
              </a:rPr>
              <a:t>谢谢观看</a:t>
            </a:r>
            <a:endParaRPr lang="zh-CN" altLang="en-US" sz="8800" dirty="0">
              <a:latin typeface="华文琥珀" panose="02010800040101010101" pitchFamily="2" charset="-122"/>
              <a:ea typeface="华文琥珀" panose="02010800040101010101" pitchFamily="2"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深圳接待</a:t>
            </a:r>
            <a:r>
              <a:rPr lang="zh-CN" altLang="en-US" sz="2800" dirty="0" smtClean="0">
                <a:solidFill>
                  <a:schemeClr val="tx1"/>
                </a:solidFill>
                <a:latin typeface="黑体" panose="02010609060101010101" pitchFamily="49" charset="-122"/>
                <a:ea typeface="黑体" panose="02010609060101010101" pitchFamily="49" charset="-122"/>
              </a:rPr>
              <a:t>游客数量</a:t>
            </a:r>
            <a:r>
              <a:rPr lang="zh-CN" altLang="en-US" sz="2800" dirty="0">
                <a:solidFill>
                  <a:schemeClr val="tx1"/>
                </a:solidFill>
                <a:latin typeface="黑体" panose="02010609060101010101" pitchFamily="49" charset="-122"/>
                <a:ea typeface="黑体" panose="02010609060101010101" pitchFamily="49" charset="-122"/>
              </a:rPr>
              <a:t>及走势</a:t>
            </a:r>
            <a:endParaRPr lang="zh-CN" altLang="en-US" sz="2800" dirty="0">
              <a:solidFill>
                <a:schemeClr val="tx1"/>
              </a:solidFill>
              <a:latin typeface="黑体" panose="02010609060101010101" pitchFamily="49" charset="-122"/>
              <a:ea typeface="黑体" panose="02010609060101010101" pitchFamily="49" charset="-122"/>
            </a:endParaRPr>
          </a:p>
        </p:txBody>
      </p:sp>
      <p:graphicFrame>
        <p:nvGraphicFramePr>
          <p:cNvPr id="6" name="图表 5"/>
          <p:cNvGraphicFramePr/>
          <p:nvPr/>
        </p:nvGraphicFramePr>
        <p:xfrm>
          <a:off x="1302045" y="2110749"/>
          <a:ext cx="9585389" cy="4119705"/>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470451" y="1119818"/>
            <a:ext cx="10966175" cy="923330"/>
          </a:xfrm>
          <a:prstGeom prst="rect">
            <a:avLst/>
          </a:prstGeom>
        </p:spPr>
        <p:txBody>
          <a:bodyPr wrap="square">
            <a:spAutoFit/>
          </a:bodyPr>
          <a:lstStyle/>
          <a:p>
            <a:pPr indent="355600" algn="just">
              <a:lnSpc>
                <a:spcPct val="150000"/>
              </a:lnSpc>
            </a:pP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月深圳接待国内游客共计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1381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日（周五）、</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日（周六）、</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日（周五）接待游客人数相对较多，每日游客数量如下图所示：</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国内来深圳</a:t>
            </a:r>
            <a:r>
              <a:rPr lang="zh-CN" altLang="en-US" sz="2800" dirty="0" smtClean="0">
                <a:solidFill>
                  <a:schemeClr val="tx1"/>
                </a:solidFill>
                <a:latin typeface="黑体" panose="02010609060101010101" pitchFamily="49" charset="-122"/>
                <a:ea typeface="黑体" panose="02010609060101010101" pitchFamily="49" charset="-122"/>
              </a:rPr>
              <a:t>游客来源</a:t>
            </a:r>
            <a:r>
              <a:rPr lang="zh-CN" altLang="en-US" sz="2800" dirty="0">
                <a:solidFill>
                  <a:schemeClr val="tx1"/>
                </a:solidFill>
                <a:latin typeface="黑体" panose="02010609060101010101" pitchFamily="49" charset="-122"/>
                <a:ea typeface="黑体" panose="02010609060101010101" pitchFamily="49" charset="-122"/>
              </a:rPr>
              <a:t>省区分布</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263574" y="780330"/>
            <a:ext cx="1120362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月来深圳的游客来源前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省份是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40.4%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、上海占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广东省内游客以广州、东莞、惠州、佛山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和汕头居多</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a:xfrm>
            <a:off x="8617323" y="6329456"/>
            <a:ext cx="2743200" cy="365125"/>
          </a:xfrm>
        </p:spPr>
        <p:txBody>
          <a:bodyPr/>
          <a:lstStyle/>
          <a:p>
            <a:fld id="{091724DE-F2C0-4355-A5F3-6327789F68F2}" type="slidenum">
              <a:rPr lang="zh-CN" altLang="en-US" smtClean="0"/>
            </a:fld>
            <a:endParaRPr lang="zh-CN" altLang="en-US" dirty="0"/>
          </a:p>
        </p:txBody>
      </p:sp>
      <p:pic>
        <p:nvPicPr>
          <p:cNvPr id="9" name="图片 8"/>
          <p:cNvPicPr>
            <a:picLocks noChangeAspect="1"/>
          </p:cNvPicPr>
          <p:nvPr/>
        </p:nvPicPr>
        <p:blipFill>
          <a:blip r:embed="rId1"/>
          <a:stretch>
            <a:fillRect/>
          </a:stretch>
        </p:blipFill>
        <p:spPr>
          <a:xfrm>
            <a:off x="10367319" y="62776"/>
            <a:ext cx="833521" cy="763300"/>
          </a:xfrm>
          <a:prstGeom prst="rect">
            <a:avLst/>
          </a:prstGeom>
        </p:spPr>
      </p:pic>
      <p:pic>
        <p:nvPicPr>
          <p:cNvPr id="10" name="图片 9"/>
          <p:cNvPicPr>
            <a:picLocks noChangeAspect="1"/>
          </p:cNvPicPr>
          <p:nvPr/>
        </p:nvPicPr>
        <p:blipFill>
          <a:blip r:embed="rId2"/>
          <a:stretch>
            <a:fillRect/>
          </a:stretch>
        </p:blipFill>
        <p:spPr>
          <a:xfrm>
            <a:off x="11200841" y="62776"/>
            <a:ext cx="890522" cy="761206"/>
          </a:xfrm>
          <a:prstGeom prst="rect">
            <a:avLst/>
          </a:prstGeom>
        </p:spPr>
      </p:pic>
      <p:sp>
        <p:nvSpPr>
          <p:cNvPr id="8" name="矩形 7"/>
          <p:cNvSpPr/>
          <p:nvPr/>
        </p:nvSpPr>
        <p:spPr>
          <a:xfrm>
            <a:off x="4257675" y="2787511"/>
            <a:ext cx="1848678"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38.8%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9.1%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2.1%</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10288463" y="2847007"/>
            <a:ext cx="2020957"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39.7%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16.1%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揭</a:t>
            </a:r>
            <a:r>
              <a:rPr lang="zh-CN" altLang="en-US" dirty="0">
                <a:solidFill>
                  <a:schemeClr val="bg1"/>
                </a:solidFill>
                <a:latin typeface="黑体" panose="02010609060101010101" pitchFamily="49" charset="-122"/>
                <a:ea typeface="黑体" panose="02010609060101010101" pitchFamily="49" charset="-122"/>
              </a:rPr>
              <a:t>阳	</a:t>
            </a:r>
            <a:r>
              <a:rPr lang="en-US" altLang="zh-CN" dirty="0">
                <a:solidFill>
                  <a:schemeClr val="bg1"/>
                </a:solidFill>
                <a:latin typeface="黑体" panose="02010609060101010101" pitchFamily="49" charset="-122"/>
                <a:ea typeface="黑体" panose="02010609060101010101" pitchFamily="49" charset="-122"/>
              </a:rPr>
              <a:t>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a:solidFill>
                  <a:schemeClr val="bg1"/>
                </a:solidFill>
                <a:latin typeface="黑体" panose="02010609060101010101" pitchFamily="49" charset="-122"/>
                <a:ea typeface="黑体" panose="02010609060101010101" pitchFamily="49" charset="-122"/>
              </a:rPr>
              <a:t>2.8%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2.6%</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14" name="图片 13" descr=")X@Y(NCRLW7O{BZSLKNE(I0"/>
          <p:cNvPicPr>
            <a:picLocks noChangeAspect="1"/>
          </p:cNvPicPr>
          <p:nvPr/>
        </p:nvPicPr>
        <p:blipFill>
          <a:blip r:embed="rId3"/>
          <a:stretch>
            <a:fillRect/>
          </a:stretch>
        </p:blipFill>
        <p:spPr>
          <a:xfrm>
            <a:off x="55245" y="2870200"/>
            <a:ext cx="4203065" cy="2814955"/>
          </a:xfrm>
          <a:prstGeom prst="rect">
            <a:avLst/>
          </a:prstGeom>
        </p:spPr>
      </p:pic>
      <p:pic>
        <p:nvPicPr>
          <p:cNvPr id="16" name="图片 15" descr="T5OI]Z7RP]@~YJ}W)4LUG~Y"/>
          <p:cNvPicPr>
            <a:picLocks noChangeAspect="1"/>
          </p:cNvPicPr>
          <p:nvPr/>
        </p:nvPicPr>
        <p:blipFill>
          <a:blip r:embed="rId4"/>
          <a:stretch>
            <a:fillRect/>
          </a:stretch>
        </p:blipFill>
        <p:spPr>
          <a:xfrm>
            <a:off x="5883910" y="2847340"/>
            <a:ext cx="4404995" cy="28613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来深圳游客总体特征分析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290926" y="1066932"/>
            <a:ext cx="11293874" cy="1200329"/>
          </a:xfrm>
          <a:prstGeom prst="rect">
            <a:avLst/>
          </a:prstGeom>
        </p:spPr>
        <p:txBody>
          <a:bodyPr wrap="square">
            <a:spAutoFit/>
          </a:bodyPr>
          <a:lstStyle/>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来深圳的游客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，游客以壮盛年为主。</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32080" y="2956973"/>
            <a:ext cx="2786136" cy="2696339"/>
            <a:chOff x="3609204" y="3734797"/>
            <a:chExt cx="2624407" cy="2572190"/>
          </a:xfrm>
          <a:effectLst>
            <a:outerShdw blurRad="50800" dist="38100" dir="2700000" algn="tl" rotWithShape="0">
              <a:prstClr val="black">
                <a:alpha val="40000"/>
              </a:prstClr>
            </a:outerShdw>
          </a:effectLst>
        </p:grpSpPr>
        <p:grpSp>
          <p:nvGrpSpPr>
            <p:cNvPr id="5" name="组合 4"/>
            <p:cNvGrpSpPr/>
            <p:nvPr/>
          </p:nvGrpSpPr>
          <p:grpSpPr>
            <a:xfrm>
              <a:off x="3609204" y="3734797"/>
              <a:ext cx="2624407" cy="2572190"/>
              <a:chOff x="3609204" y="3734797"/>
              <a:chExt cx="2624407" cy="2572190"/>
            </a:xfrm>
          </p:grpSpPr>
          <p:sp>
            <p:nvSpPr>
              <p:cNvPr id="2" name="椭圆 1"/>
              <p:cNvSpPr/>
              <p:nvPr/>
            </p:nvSpPr>
            <p:spPr>
              <a:xfrm>
                <a:off x="3609204" y="3734797"/>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4744587" y="4307026"/>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3770374" y="4259318"/>
                <a:ext cx="1148668" cy="1211781"/>
              </a:xfrm>
              <a:prstGeom prst="rect">
                <a:avLst/>
              </a:prstGeom>
              <a:noFill/>
              <a:ln w="9525">
                <a:noFill/>
                <a:miter lim="800000"/>
                <a:headEnd/>
                <a:tailEnd/>
              </a:ln>
            </p:spPr>
          </p:pic>
          <p:sp>
            <p:nvSpPr>
              <p:cNvPr id="11" name="文本框 10"/>
              <p:cNvSpPr txBox="1"/>
              <p:nvPr/>
            </p:nvSpPr>
            <p:spPr>
              <a:xfrm>
                <a:off x="4098668" y="5439655"/>
                <a:ext cx="1027756" cy="440408"/>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46%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5205855" y="5439655"/>
              <a:ext cx="1027756" cy="440408"/>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54% </a:t>
              </a:r>
              <a:endParaRPr lang="zh-CN" altLang="en-US" sz="2400" dirty="0">
                <a:solidFill>
                  <a:schemeClr val="bg1"/>
                </a:solidFill>
                <a:latin typeface="黑体" panose="02010609060101010101" pitchFamily="49" charset="-122"/>
                <a:ea typeface="黑体" panose="02010609060101010101" pitchFamily="49" charset="-122"/>
              </a:endParaRPr>
            </a:p>
          </p:txBody>
        </p:sp>
      </p:grpSp>
      <p:graphicFrame>
        <p:nvGraphicFramePr>
          <p:cNvPr id="18" name="图表 17"/>
          <p:cNvGraphicFramePr/>
          <p:nvPr/>
        </p:nvGraphicFramePr>
        <p:xfrm>
          <a:off x="5539558" y="2889963"/>
          <a:ext cx="5377042" cy="3205776"/>
        </p:xfrm>
        <a:graphic>
          <a:graphicData uri="http://schemas.openxmlformats.org/drawingml/2006/chart">
            <c:chart xmlns:c="http://schemas.openxmlformats.org/drawingml/2006/chart" xmlns:r="http://schemas.openxmlformats.org/officeDocument/2006/relationships" r:id="rId1"/>
          </a:graphicData>
        </a:graphic>
      </p:graphicFrame>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来深圳游客交通工具分析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60383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来深圳的游客使用</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交通工具中汽车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63.4%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30.8%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；汽车仍是来深圳的主要交通工具，做好各大汽车站的乘车路线安排、乘车指引与服务仍然十分重要。</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1326937" y="2904802"/>
            <a:ext cx="1013170" cy="668705"/>
          </a:xfrm>
          <a:prstGeom prst="rect">
            <a:avLst/>
          </a:prstGeom>
        </p:spPr>
      </p:pic>
      <p:pic>
        <p:nvPicPr>
          <p:cNvPr id="15" name="图片 14"/>
          <p:cNvPicPr>
            <a:picLocks noChangeAspect="1"/>
          </p:cNvPicPr>
          <p:nvPr/>
        </p:nvPicPr>
        <p:blipFill>
          <a:blip r:embed="rId2"/>
          <a:stretch>
            <a:fillRect/>
          </a:stretch>
        </p:blipFill>
        <p:spPr>
          <a:xfrm>
            <a:off x="1326937" y="4034886"/>
            <a:ext cx="1013169" cy="680235"/>
          </a:xfrm>
          <a:prstGeom prst="rect">
            <a:avLst/>
          </a:prstGeom>
        </p:spPr>
      </p:pic>
      <p:pic>
        <p:nvPicPr>
          <p:cNvPr id="17" name="图片 16"/>
          <p:cNvPicPr>
            <a:picLocks noChangeAspect="1"/>
          </p:cNvPicPr>
          <p:nvPr/>
        </p:nvPicPr>
        <p:blipFill>
          <a:blip r:embed="rId3"/>
          <a:stretch>
            <a:fillRect/>
          </a:stretch>
        </p:blipFill>
        <p:spPr>
          <a:xfrm>
            <a:off x="1326937" y="5184058"/>
            <a:ext cx="1013169" cy="680235"/>
          </a:xfrm>
          <a:prstGeom prst="rect">
            <a:avLst/>
          </a:prstGeom>
        </p:spPr>
      </p:pic>
      <p:sp>
        <p:nvSpPr>
          <p:cNvPr id="20" name="文本框 19"/>
          <p:cNvSpPr txBox="1"/>
          <p:nvPr/>
        </p:nvSpPr>
        <p:spPr>
          <a:xfrm>
            <a:off x="2576965" y="2958454"/>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63.4%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576965" y="4174948"/>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5.8%</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576965" y="532412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30.8%</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9" name="文本框 18"/>
          <p:cNvSpPr txBox="1"/>
          <p:nvPr/>
        </p:nvSpPr>
        <p:spPr>
          <a:xfrm>
            <a:off x="4103050" y="2979610"/>
            <a:ext cx="7332637"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其中：</a:t>
            </a:r>
            <a:r>
              <a:rPr lang="zh-CN" altLang="en-US" sz="2000" dirty="0" smtClean="0">
                <a:solidFill>
                  <a:schemeClr val="bg1"/>
                </a:solidFill>
                <a:latin typeface="黑体" panose="02010609060101010101" pitchFamily="49" charset="-122"/>
                <a:ea typeface="黑体" panose="02010609060101010101" pitchFamily="49" charset="-122"/>
              </a:rPr>
              <a:t>广东</a:t>
            </a:r>
            <a:r>
              <a:rPr lang="en-US" altLang="zh-CN" sz="2000" dirty="0" smtClean="0">
                <a:solidFill>
                  <a:schemeClr val="bg1"/>
                </a:solidFill>
                <a:latin typeface="黑体" panose="02010609060101010101" pitchFamily="49" charset="-122"/>
                <a:ea typeface="黑体" panose="02010609060101010101" pitchFamily="49" charset="-122"/>
              </a:rPr>
              <a:t>36.5%</a:t>
            </a:r>
            <a:r>
              <a:rPr lang="zh-CN" altLang="en-US" sz="2000" dirty="0">
                <a:solidFill>
                  <a:schemeClr val="bg1"/>
                </a:solidFill>
                <a:latin typeface="黑体" panose="02010609060101010101" pitchFamily="49" charset="-122"/>
                <a:ea typeface="黑体" panose="02010609060101010101" pitchFamily="49" charset="-122"/>
              </a:rPr>
              <a:t>，湖南</a:t>
            </a:r>
            <a:r>
              <a:rPr lang="en-US" altLang="zh-CN" sz="2000" dirty="0">
                <a:solidFill>
                  <a:schemeClr val="bg1"/>
                </a:solidFill>
                <a:latin typeface="黑体" panose="02010609060101010101" pitchFamily="49" charset="-122"/>
                <a:ea typeface="黑体" panose="02010609060101010101" pitchFamily="49" charset="-122"/>
              </a:rPr>
              <a:t>9.9%</a:t>
            </a:r>
            <a:r>
              <a:rPr lang="zh-CN" altLang="en-US" sz="2000" dirty="0">
                <a:solidFill>
                  <a:schemeClr val="bg1"/>
                </a:solidFill>
                <a:latin typeface="黑体" panose="02010609060101010101" pitchFamily="49" charset="-122"/>
                <a:ea typeface="黑体" panose="02010609060101010101" pitchFamily="49" charset="-122"/>
              </a:rPr>
              <a:t>，上海</a:t>
            </a:r>
            <a:r>
              <a:rPr lang="en-US" altLang="zh-CN" sz="2000" dirty="0" smtClean="0">
                <a:solidFill>
                  <a:schemeClr val="bg1"/>
                </a:solidFill>
                <a:latin typeface="黑体" panose="02010609060101010101" pitchFamily="49" charset="-122"/>
                <a:ea typeface="黑体" panose="02010609060101010101" pitchFamily="49" charset="-122"/>
              </a:rPr>
              <a:t>8.9%</a:t>
            </a:r>
            <a:r>
              <a:rPr lang="zh-CN" altLang="en-US" sz="2000" dirty="0" smtClean="0">
                <a:solidFill>
                  <a:schemeClr val="bg1"/>
                </a:solidFill>
                <a:latin typeface="黑体" panose="02010609060101010101" pitchFamily="49" charset="-122"/>
                <a:ea typeface="黑体" panose="02010609060101010101" pitchFamily="49" charset="-122"/>
              </a:rPr>
              <a:t>，其它</a:t>
            </a:r>
            <a:r>
              <a:rPr lang="zh-CN" altLang="en-US" sz="2000" dirty="0">
                <a:solidFill>
                  <a:schemeClr val="bg1"/>
                </a:solidFill>
                <a:latin typeface="黑体" panose="02010609060101010101" pitchFamily="49" charset="-122"/>
                <a:ea typeface="黑体" panose="02010609060101010101" pitchFamily="49" charset="-122"/>
              </a:rPr>
              <a:t>各省共</a:t>
            </a:r>
            <a:r>
              <a:rPr lang="zh-CN" altLang="en-US" sz="2000" dirty="0" smtClean="0">
                <a:solidFill>
                  <a:schemeClr val="bg1"/>
                </a:solidFill>
                <a:latin typeface="黑体" panose="02010609060101010101" pitchFamily="49" charset="-122"/>
                <a:ea typeface="黑体" panose="02010609060101010101" pitchFamily="49" charset="-122"/>
              </a:rPr>
              <a:t>占</a:t>
            </a:r>
            <a:r>
              <a:rPr lang="en-US" altLang="zh-CN" sz="2000" dirty="0" smtClean="0">
                <a:solidFill>
                  <a:schemeClr val="bg1"/>
                </a:solidFill>
                <a:latin typeface="黑体" panose="02010609060101010101" pitchFamily="49" charset="-122"/>
                <a:ea typeface="黑体" panose="02010609060101010101" pitchFamily="49" charset="-122"/>
              </a:rPr>
              <a:t>44.6%</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4" name="图片 13"/>
          <p:cNvPicPr>
            <a:picLocks noChangeAspect="1"/>
          </p:cNvPicPr>
          <p:nvPr/>
        </p:nvPicPr>
        <p:blipFill>
          <a:blip r:embed="rId4"/>
          <a:stretch>
            <a:fillRect/>
          </a:stretch>
        </p:blipFill>
        <p:spPr>
          <a:xfrm>
            <a:off x="10367319" y="62776"/>
            <a:ext cx="833521" cy="763300"/>
          </a:xfrm>
          <a:prstGeom prst="rect">
            <a:avLst/>
          </a:prstGeom>
        </p:spPr>
      </p:pic>
      <p:pic>
        <p:nvPicPr>
          <p:cNvPr id="16" name="图片 15"/>
          <p:cNvPicPr>
            <a:picLocks noChangeAspect="1"/>
          </p:cNvPicPr>
          <p:nvPr/>
        </p:nvPicPr>
        <p:blipFill>
          <a:blip r:embed="rId5"/>
          <a:stretch>
            <a:fillRect/>
          </a:stretch>
        </p:blipFill>
        <p:spPr>
          <a:xfrm>
            <a:off x="11200841" y="62776"/>
            <a:ext cx="890522" cy="761206"/>
          </a:xfrm>
          <a:prstGeom prst="rect">
            <a:avLst/>
          </a:prstGeom>
        </p:spPr>
      </p:pic>
      <p:sp>
        <p:nvSpPr>
          <p:cNvPr id="5" name="矩形 4"/>
          <p:cNvSpPr/>
          <p:nvPr/>
        </p:nvSpPr>
        <p:spPr>
          <a:xfrm>
            <a:off x="4103050" y="5349130"/>
            <a:ext cx="6532558" cy="646331"/>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其中：</a:t>
            </a:r>
            <a:r>
              <a:rPr lang="zh-CN" altLang="en-US" dirty="0" smtClean="0">
                <a:solidFill>
                  <a:schemeClr val="bg1"/>
                </a:solidFill>
                <a:latin typeface="黑体" panose="02010609060101010101" pitchFamily="49" charset="-122"/>
                <a:ea typeface="黑体" panose="02010609060101010101" pitchFamily="49" charset="-122"/>
              </a:rPr>
              <a:t>广东</a:t>
            </a:r>
            <a:r>
              <a:rPr lang="en-US" altLang="zh-CN" dirty="0" smtClean="0">
                <a:solidFill>
                  <a:schemeClr val="bg1"/>
                </a:solidFill>
                <a:latin typeface="黑体" panose="02010609060101010101" pitchFamily="49" charset="-122"/>
                <a:ea typeface="黑体" panose="02010609060101010101" pitchFamily="49" charset="-122"/>
              </a:rPr>
              <a:t>38.4%</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湖南</a:t>
            </a:r>
            <a:r>
              <a:rPr lang="en-US" altLang="zh-CN" dirty="0" smtClean="0">
                <a:solidFill>
                  <a:schemeClr val="bg1"/>
                </a:solidFill>
                <a:latin typeface="黑体" panose="02010609060101010101" pitchFamily="49" charset="-122"/>
                <a:ea typeface="黑体" panose="02010609060101010101" pitchFamily="49" charset="-122"/>
              </a:rPr>
              <a:t>11.0%</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湖北</a:t>
            </a:r>
            <a:r>
              <a:rPr lang="en-US" altLang="zh-CN" dirty="0" smtClean="0">
                <a:solidFill>
                  <a:schemeClr val="bg1"/>
                </a:solidFill>
                <a:latin typeface="黑体" panose="02010609060101010101" pitchFamily="49" charset="-122"/>
                <a:ea typeface="黑体" panose="02010609060101010101" pitchFamily="49" charset="-122"/>
              </a:rPr>
              <a:t>7.1%</a:t>
            </a:r>
            <a:r>
              <a:rPr lang="zh-CN" altLang="en-US" dirty="0">
                <a:solidFill>
                  <a:schemeClr val="bg1"/>
                </a:solidFill>
                <a:latin typeface="黑体" panose="02010609060101010101" pitchFamily="49" charset="-122"/>
                <a:ea typeface="黑体" panose="02010609060101010101" pitchFamily="49" charset="-122"/>
              </a:rPr>
              <a:t>，其它各省共占</a:t>
            </a:r>
            <a:r>
              <a:rPr lang="en-US" altLang="zh-CN" dirty="0" smtClean="0">
                <a:solidFill>
                  <a:schemeClr val="bg1"/>
                </a:solidFill>
                <a:latin typeface="黑体" panose="02010609060101010101" pitchFamily="49" charset="-122"/>
                <a:ea typeface="黑体" panose="02010609060101010101" pitchFamily="49" charset="-122"/>
              </a:rPr>
              <a:t>43.6%</a:t>
            </a:r>
            <a:endParaRPr lang="en-US" altLang="zh-CN" dirty="0">
              <a:solidFill>
                <a:schemeClr val="bg1"/>
              </a:solidFill>
              <a:latin typeface="黑体" panose="02010609060101010101" pitchFamily="49" charset="-122"/>
              <a:ea typeface="黑体" panose="02010609060101010101" pitchFamily="49" charset="-122"/>
            </a:endParaRPr>
          </a:p>
          <a:p>
            <a:endParaRPr lang="en-US" altLang="zh-CN"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4103050" y="4153792"/>
            <a:ext cx="7332637"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其中：</a:t>
            </a:r>
            <a:r>
              <a:rPr lang="zh-CN" altLang="en-US" sz="2000" dirty="0" smtClean="0">
                <a:solidFill>
                  <a:schemeClr val="bg1"/>
                </a:solidFill>
                <a:latin typeface="黑体" panose="02010609060101010101" pitchFamily="49" charset="-122"/>
                <a:ea typeface="黑体" panose="02010609060101010101" pitchFamily="49" charset="-122"/>
              </a:rPr>
              <a:t>北京</a:t>
            </a:r>
            <a:r>
              <a:rPr lang="en-US" altLang="zh-CN" sz="2000" dirty="0" smtClean="0">
                <a:solidFill>
                  <a:schemeClr val="bg1"/>
                </a:solidFill>
                <a:latin typeface="黑体" panose="02010609060101010101" pitchFamily="49" charset="-122"/>
                <a:ea typeface="黑体" panose="02010609060101010101" pitchFamily="49" charset="-122"/>
              </a:rPr>
              <a:t>19.5%</a:t>
            </a:r>
            <a:r>
              <a:rPr lang="zh-CN" altLang="en-US" sz="2000" dirty="0">
                <a:solidFill>
                  <a:schemeClr val="bg1"/>
                </a:solidFill>
                <a:latin typeface="黑体" panose="02010609060101010101" pitchFamily="49" charset="-122"/>
                <a:ea typeface="黑体" panose="02010609060101010101" pitchFamily="49" charset="-122"/>
              </a:rPr>
              <a:t>，</a:t>
            </a:r>
            <a:r>
              <a:rPr lang="zh-CN" altLang="en-US" sz="2000" dirty="0" smtClean="0">
                <a:solidFill>
                  <a:schemeClr val="bg1"/>
                </a:solidFill>
                <a:latin typeface="黑体" panose="02010609060101010101" pitchFamily="49" charset="-122"/>
                <a:ea typeface="黑体" panose="02010609060101010101" pitchFamily="49" charset="-122"/>
              </a:rPr>
              <a:t>广东</a:t>
            </a:r>
            <a:r>
              <a:rPr lang="en-US" altLang="zh-CN" sz="2000" dirty="0" smtClean="0">
                <a:solidFill>
                  <a:schemeClr val="bg1"/>
                </a:solidFill>
                <a:latin typeface="黑体" panose="02010609060101010101" pitchFamily="49" charset="-122"/>
                <a:ea typeface="黑体" panose="02010609060101010101" pitchFamily="49" charset="-122"/>
              </a:rPr>
              <a:t>12.3%</a:t>
            </a:r>
            <a:r>
              <a:rPr lang="zh-CN" altLang="en-US" sz="2000" dirty="0">
                <a:solidFill>
                  <a:schemeClr val="bg1"/>
                </a:solidFill>
                <a:latin typeface="黑体" panose="02010609060101010101" pitchFamily="49" charset="-122"/>
                <a:ea typeface="黑体" panose="02010609060101010101" pitchFamily="49" charset="-122"/>
              </a:rPr>
              <a:t>，上海</a:t>
            </a:r>
            <a:r>
              <a:rPr lang="en-US" altLang="zh-CN" sz="2000" dirty="0" smtClean="0">
                <a:solidFill>
                  <a:schemeClr val="bg1"/>
                </a:solidFill>
                <a:latin typeface="黑体" panose="02010609060101010101" pitchFamily="49" charset="-122"/>
                <a:ea typeface="黑体" panose="02010609060101010101" pitchFamily="49" charset="-122"/>
              </a:rPr>
              <a:t>11.8%</a:t>
            </a:r>
            <a:r>
              <a:rPr lang="zh-CN" altLang="en-US" sz="2000" dirty="0" smtClean="0">
                <a:solidFill>
                  <a:schemeClr val="bg1"/>
                </a:solidFill>
                <a:latin typeface="黑体" panose="02010609060101010101" pitchFamily="49" charset="-122"/>
                <a:ea typeface="黑体" panose="02010609060101010101" pitchFamily="49" charset="-122"/>
              </a:rPr>
              <a:t>，其它</a:t>
            </a:r>
            <a:r>
              <a:rPr lang="zh-CN" altLang="en-US" sz="2000" dirty="0">
                <a:solidFill>
                  <a:schemeClr val="bg1"/>
                </a:solidFill>
                <a:latin typeface="黑体" panose="02010609060101010101" pitchFamily="49" charset="-122"/>
                <a:ea typeface="黑体" panose="02010609060101010101" pitchFamily="49" charset="-122"/>
              </a:rPr>
              <a:t>各省共</a:t>
            </a:r>
            <a:r>
              <a:rPr lang="zh-CN" altLang="en-US" sz="2000" dirty="0" smtClean="0">
                <a:solidFill>
                  <a:schemeClr val="bg1"/>
                </a:solidFill>
                <a:latin typeface="黑体" panose="02010609060101010101" pitchFamily="49" charset="-122"/>
                <a:ea typeface="黑体" panose="02010609060101010101" pitchFamily="49" charset="-122"/>
              </a:rPr>
              <a:t>占</a:t>
            </a:r>
            <a:r>
              <a:rPr lang="en-US" altLang="zh-CN" sz="2000" dirty="0" smtClean="0">
                <a:solidFill>
                  <a:schemeClr val="bg1"/>
                </a:solidFill>
                <a:latin typeface="黑体" panose="02010609060101010101" pitchFamily="49" charset="-122"/>
                <a:ea typeface="黑体" panose="02010609060101010101" pitchFamily="49" charset="-122"/>
              </a:rPr>
              <a:t>56.4%</a:t>
            </a:r>
            <a:endParaRPr lang="zh-CN" altLang="en-US" sz="20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17167" y="1673866"/>
            <a:ext cx="3875320" cy="310854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总体分布如下：</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23.7%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5054810" y="2008119"/>
          <a:ext cx="6401640" cy="3959881"/>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smtClean="0">
                <a:solidFill>
                  <a:schemeClr val="tx1"/>
                </a:solidFill>
                <a:latin typeface="黑体" panose="02010609060101010101" pitchFamily="49" charset="-122"/>
                <a:ea typeface="黑体" panose="02010609060101010101" pitchFamily="49" charset="-122"/>
              </a:rPr>
              <a:t>：在深圳</a:t>
            </a:r>
            <a:r>
              <a:rPr lang="zh-CN" altLang="en-US" sz="2800" dirty="0">
                <a:solidFill>
                  <a:schemeClr val="tx1"/>
                </a:solidFill>
                <a:latin typeface="黑体" panose="02010609060101010101" pitchFamily="49" charset="-122"/>
                <a:ea typeface="黑体" panose="02010609060101010101" pitchFamily="49" charset="-122"/>
              </a:rPr>
              <a:t>一日游游客来源分析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435380" y="791213"/>
            <a:ext cx="1103844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在</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一日游游客来源</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个省份分别是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58.7%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、河南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以广东省</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内游客为主，主要来自广州、东莞、惠州、佛山和珠海。</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8" name="矩形 7"/>
          <p:cNvSpPr/>
          <p:nvPr/>
        </p:nvSpPr>
        <p:spPr>
          <a:xfrm>
            <a:off x="4293235" y="2865895"/>
            <a:ext cx="1888435"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58.7%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1.7%</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10338822" y="2865895"/>
            <a:ext cx="1789043"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36.5%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31.9%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smtClean="0">
                <a:solidFill>
                  <a:schemeClr val="bg1"/>
                </a:solidFill>
                <a:latin typeface="黑体" panose="02010609060101010101" pitchFamily="49" charset="-122"/>
                <a:ea typeface="黑体" panose="02010609060101010101" pitchFamily="49" charset="-122"/>
              </a:rPr>
              <a:t>1.6%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揭</a:t>
            </a:r>
            <a:r>
              <a:rPr lang="zh-CN" altLang="en-US" dirty="0">
                <a:solidFill>
                  <a:schemeClr val="bg1"/>
                </a:solidFill>
                <a:latin typeface="黑体" panose="02010609060101010101" pitchFamily="49" charset="-122"/>
                <a:ea typeface="黑体" panose="02010609060101010101" pitchFamily="49" charset="-122"/>
              </a:rPr>
              <a:t>阳	</a:t>
            </a:r>
            <a:r>
              <a:rPr lang="en-US" altLang="zh-CN" dirty="0">
                <a:solidFill>
                  <a:schemeClr val="bg1"/>
                </a:solidFill>
                <a:latin typeface="黑体" panose="02010609060101010101" pitchFamily="49" charset="-122"/>
                <a:ea typeface="黑体" panose="02010609060101010101" pitchFamily="49" charset="-122"/>
              </a:rPr>
              <a:t>1.4%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江门</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1.4%</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10" name="图片 9" descr="SX9RWEXG}F8YY$VE1CDUIWW"/>
          <p:cNvPicPr>
            <a:picLocks noChangeAspect="1"/>
          </p:cNvPicPr>
          <p:nvPr/>
        </p:nvPicPr>
        <p:blipFill>
          <a:blip r:embed="rId3"/>
          <a:stretch>
            <a:fillRect/>
          </a:stretch>
        </p:blipFill>
        <p:spPr>
          <a:xfrm>
            <a:off x="56515" y="2865755"/>
            <a:ext cx="4298950" cy="2862580"/>
          </a:xfrm>
          <a:prstGeom prst="rect">
            <a:avLst/>
          </a:prstGeom>
        </p:spPr>
      </p:pic>
      <p:pic>
        <p:nvPicPr>
          <p:cNvPr id="16" name="图片 15" descr="JAPY_M1F%CYNR@9{)4NB{Z8"/>
          <p:cNvPicPr>
            <a:picLocks noChangeAspect="1"/>
          </p:cNvPicPr>
          <p:nvPr/>
        </p:nvPicPr>
        <p:blipFill>
          <a:blip r:embed="rId4"/>
          <a:stretch>
            <a:fillRect/>
          </a:stretch>
        </p:blipFill>
        <p:spPr>
          <a:xfrm>
            <a:off x="5907405" y="2865120"/>
            <a:ext cx="4459605" cy="286321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6377</Words>
  <Application>WPS 演示</Application>
  <PresentationFormat>宽屏</PresentationFormat>
  <Paragraphs>632</Paragraphs>
  <Slides>39</Slides>
  <Notes>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39</vt:i4>
      </vt:variant>
    </vt:vector>
  </HeadingPairs>
  <TitlesOfParts>
    <vt:vector size="55" baseType="lpstr">
      <vt:lpstr>Arial</vt:lpstr>
      <vt:lpstr>宋体</vt:lpstr>
      <vt:lpstr>Wingdings</vt:lpstr>
      <vt:lpstr>Arial Black</vt:lpstr>
      <vt:lpstr>微软雅黑</vt:lpstr>
      <vt:lpstr>黑体</vt:lpstr>
      <vt:lpstr>Calibri</vt:lpstr>
      <vt:lpstr>Times New Roman</vt:lpstr>
      <vt:lpstr>楷体</vt:lpstr>
      <vt:lpstr>Verdana</vt:lpstr>
      <vt:lpstr>Arial Narrow</vt:lpstr>
      <vt:lpstr>等线</vt:lpstr>
      <vt:lpstr>Arial Unicode MS</vt:lpstr>
      <vt:lpstr>等线 Light</vt:lpstr>
      <vt:lpstr>华文琥珀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陈惠芳</dc:creator>
  <cp:lastModifiedBy>落殇月！</cp:lastModifiedBy>
  <cp:revision>1207</cp:revision>
  <dcterms:created xsi:type="dcterms:W3CDTF">2018-01-08T01:43:00Z</dcterms:created>
  <dcterms:modified xsi:type="dcterms:W3CDTF">2018-08-09T08:14:31Z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